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1" r:id="rId1"/>
  </p:sldMasterIdLst>
  <p:notesMasterIdLst>
    <p:notesMasterId r:id="rId35"/>
  </p:notesMasterIdLst>
  <p:sldIdLst>
    <p:sldId id="256" r:id="rId2"/>
    <p:sldId id="280" r:id="rId3"/>
    <p:sldId id="285" r:id="rId4"/>
    <p:sldId id="278" r:id="rId5"/>
    <p:sldId id="263" r:id="rId6"/>
    <p:sldId id="297" r:id="rId7"/>
    <p:sldId id="298" r:id="rId8"/>
    <p:sldId id="281" r:id="rId9"/>
    <p:sldId id="279" r:id="rId10"/>
    <p:sldId id="296" r:id="rId11"/>
    <p:sldId id="289" r:id="rId12"/>
    <p:sldId id="262" r:id="rId13"/>
    <p:sldId id="292" r:id="rId14"/>
    <p:sldId id="293" r:id="rId15"/>
    <p:sldId id="294" r:id="rId16"/>
    <p:sldId id="264" r:id="rId17"/>
    <p:sldId id="269" r:id="rId18"/>
    <p:sldId id="270" r:id="rId19"/>
    <p:sldId id="283" r:id="rId20"/>
    <p:sldId id="282" r:id="rId21"/>
    <p:sldId id="286" r:id="rId22"/>
    <p:sldId id="284" r:id="rId23"/>
    <p:sldId id="295" r:id="rId24"/>
    <p:sldId id="277" r:id="rId25"/>
    <p:sldId id="266" r:id="rId26"/>
    <p:sldId id="267" r:id="rId27"/>
    <p:sldId id="268" r:id="rId28"/>
    <p:sldId id="272" r:id="rId29"/>
    <p:sldId id="273" r:id="rId30"/>
    <p:sldId id="274" r:id="rId31"/>
    <p:sldId id="275" r:id="rId32"/>
    <p:sldId id="265" r:id="rId33"/>
    <p:sldId id="276" r:id="rId3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A68C30-4D05-430D-AE93-D2C01C08BB7C}" type="datetimeFigureOut">
              <a:rPr lang="fr-FR" smtClean="0"/>
              <a:pPr/>
              <a:t>09/06/2010</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2A42FE-30FA-448C-8901-AE2D3EBA5F01}"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602A42FE-30FA-448C-8901-AE2D3EBA5F01}" type="slidenum">
              <a:rPr lang="fr-FR" smtClean="0"/>
              <a:pPr/>
              <a:t>1</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F9A8E2B6-6A9F-4925-A016-D9483D630AFB}" type="slidenum">
              <a:rPr lang="fr-FR"/>
              <a:pPr/>
              <a:t>6</a:t>
            </a:fld>
            <a:endParaRPr lang="fr-F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r>
              <a:rPr lang="fr-FR" i="1" smtClean="0">
                <a:latin typeface="Arial" charset="0"/>
                <a:cs typeface="Arial" charset="0"/>
              </a:rPr>
              <a:t>Décret n° 2005-949 du 2 août 2005 relatif aux conditions de prélèvement des organes, des tissus et des cellules et modifiant le livre II de la première partie du code de la santé publique (dispositions réglementaires) </a:t>
            </a:r>
          </a:p>
          <a:p>
            <a:pPr eaLnBrk="1" hangingPunct="1"/>
            <a:endParaRPr lang="fr-FR" i="1" smtClean="0">
              <a:latin typeface="Arial" charset="0"/>
              <a:cs typeface="Arial" charset="0"/>
            </a:endParaRPr>
          </a:p>
          <a:p>
            <a:pPr eaLnBrk="1" hangingPunct="1"/>
            <a:r>
              <a:rPr lang="fr-FR" b="1" u="sng" smtClean="0">
                <a:latin typeface="Arial" charset="0"/>
                <a:cs typeface="Arial" charset="0"/>
              </a:rPr>
              <a:t>Article 1</a:t>
            </a:r>
            <a:r>
              <a:rPr lang="fr-FR" smtClean="0">
                <a:latin typeface="Arial" charset="0"/>
                <a:cs typeface="Arial" charset="0"/>
              </a:rPr>
              <a:t> </a:t>
            </a:r>
          </a:p>
          <a:p>
            <a:pPr eaLnBrk="1" hangingPunct="1"/>
            <a:endParaRPr lang="fr-FR" smtClean="0">
              <a:latin typeface="Arial" charset="0"/>
              <a:cs typeface="Arial" charset="0"/>
            </a:endParaRPr>
          </a:p>
          <a:p>
            <a:pPr eaLnBrk="1" hangingPunct="1"/>
            <a:r>
              <a:rPr lang="fr-FR" smtClean="0">
                <a:latin typeface="Arial" charset="0"/>
                <a:cs typeface="Arial" charset="0"/>
              </a:rPr>
              <a:t>« Art. R. 1232-4-1. - Les prélèvements d'organes sur une personne décédée ne peuvent être effectués que si celle-ci est assistée par ventilation mécanique et conserve une fonction hémodynamique.</a:t>
            </a:r>
            <a:br>
              <a:rPr lang="fr-FR" smtClean="0">
                <a:latin typeface="Arial" charset="0"/>
                <a:cs typeface="Arial" charset="0"/>
              </a:rPr>
            </a:br>
            <a:r>
              <a:rPr lang="fr-FR" smtClean="0">
                <a:latin typeface="Arial" charset="0"/>
                <a:cs typeface="Arial" charset="0"/>
              </a:rPr>
              <a:t/>
            </a:r>
            <a:br>
              <a:rPr lang="fr-FR" smtClean="0">
                <a:latin typeface="Arial" charset="0"/>
                <a:cs typeface="Arial" charset="0"/>
              </a:rPr>
            </a:br>
            <a:r>
              <a:rPr lang="fr-FR" b="1" smtClean="0">
                <a:latin typeface="Arial" charset="0"/>
                <a:cs typeface="Arial" charset="0"/>
              </a:rPr>
              <a:t>« Toutefois, les prélèvements des organes figurant sur une liste fixée par arrêté du ministre chargé de la santé, pris sur proposition de l'agence de la biomédecine, peuvent être pratiqués sur une personne décédée présentant un arrêt cardiaque et respiratoire persistant.</a:t>
            </a:r>
            <a:br>
              <a:rPr lang="fr-FR" b="1" smtClean="0">
                <a:latin typeface="Arial" charset="0"/>
                <a:cs typeface="Arial" charset="0"/>
              </a:rPr>
            </a:br>
            <a:endParaRPr lang="fr-FR" b="1" smtClean="0">
              <a:latin typeface="Arial" charset="0"/>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AC8977F7-2263-4DD8-9088-2D01222FA80E}" type="slidenum">
              <a:rPr lang="fr-FR"/>
              <a:pPr/>
              <a:t>11</a:t>
            </a:fld>
            <a:endParaRPr lang="fr-F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fr-FR" smtClean="0">
              <a:latin typeface="Arial" pitchFamily="34" charset="0"/>
              <a:ea typeface="ＭＳ Ｐゴシック" pitchFamily="1"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478A41C9-C749-4F0C-B3B4-5733582F8DE9}" type="slidenum">
              <a:rPr lang="fr-FR"/>
              <a:pPr/>
              <a:t>13</a:t>
            </a:fld>
            <a:endParaRPr lang="fr-FR"/>
          </a:p>
        </p:txBody>
      </p:sp>
      <p:sp>
        <p:nvSpPr>
          <p:cNvPr id="68611" name="Rectangle 2"/>
          <p:cNvSpPr>
            <a:spLocks noGrp="1" noRot="1" noChangeAspect="1" noChangeArrowheads="1" noTextEdit="1"/>
          </p:cNvSpPr>
          <p:nvPr>
            <p:ph type="sldImg"/>
          </p:nvPr>
        </p:nvSpPr>
        <p:spPr>
          <a:xfrm>
            <a:off x="1147763" y="714375"/>
            <a:ext cx="4562475" cy="3422650"/>
          </a:xfrm>
          <a:ln w="12700" cap="flat">
            <a:solidFill>
              <a:schemeClr val="tx1"/>
            </a:solidFill>
          </a:ln>
        </p:spPr>
      </p:sp>
      <p:sp>
        <p:nvSpPr>
          <p:cNvPr id="68612" name="Rectangle 3"/>
          <p:cNvSpPr>
            <a:spLocks noGrp="1" noChangeArrowheads="1"/>
          </p:cNvSpPr>
          <p:nvPr>
            <p:ph type="body" idx="1"/>
          </p:nvPr>
        </p:nvSpPr>
        <p:spPr>
          <a:xfrm>
            <a:off x="914400" y="4368800"/>
            <a:ext cx="5026025" cy="4064000"/>
          </a:xfrm>
          <a:noFill/>
          <a:ln/>
        </p:spPr>
        <p:txBody>
          <a:bodyPr lIns="92075" tIns="46038" rIns="92075" bIns="46038"/>
          <a:lstStyle/>
          <a:p>
            <a:pPr eaLnBrk="1" hangingPunct="1"/>
            <a:endParaRPr lang="en-US" smtClean="0">
              <a:latin typeface="Arial" pitchFamily="34" charset="0"/>
              <a:ea typeface="ＭＳ Ｐゴシック" pitchFamily="1"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68FB402E-72CA-43FD-A8C1-F7BC56623160}" type="slidenum">
              <a:rPr lang="fr-FR"/>
              <a:pPr/>
              <a:t>14</a:t>
            </a:fld>
            <a:endParaRPr lang="fr-FR"/>
          </a:p>
        </p:txBody>
      </p:sp>
      <p:sp>
        <p:nvSpPr>
          <p:cNvPr id="70659" name="Rectangle 2"/>
          <p:cNvSpPr>
            <a:spLocks noGrp="1" noRot="1" noChangeAspect="1" noChangeArrowheads="1" noTextEdit="1"/>
          </p:cNvSpPr>
          <p:nvPr>
            <p:ph type="sldImg"/>
          </p:nvPr>
        </p:nvSpPr>
        <p:spPr>
          <a:xfrm>
            <a:off x="1147763" y="714375"/>
            <a:ext cx="4562475" cy="3422650"/>
          </a:xfrm>
          <a:ln w="12700" cap="flat">
            <a:solidFill>
              <a:schemeClr val="tx1"/>
            </a:solidFill>
          </a:ln>
        </p:spPr>
      </p:sp>
      <p:sp>
        <p:nvSpPr>
          <p:cNvPr id="70660" name="Rectangle 3"/>
          <p:cNvSpPr>
            <a:spLocks noGrp="1" noChangeArrowheads="1"/>
          </p:cNvSpPr>
          <p:nvPr>
            <p:ph type="body" idx="1"/>
          </p:nvPr>
        </p:nvSpPr>
        <p:spPr>
          <a:xfrm>
            <a:off x="914400" y="4368800"/>
            <a:ext cx="5026025" cy="4064000"/>
          </a:xfrm>
          <a:noFill/>
          <a:ln/>
        </p:spPr>
        <p:txBody>
          <a:bodyPr lIns="92075" tIns="46038" rIns="92075" bIns="46038"/>
          <a:lstStyle/>
          <a:p>
            <a:pPr eaLnBrk="1" hangingPunct="1"/>
            <a:endParaRPr lang="en-US" smtClean="0">
              <a:latin typeface="Arial" pitchFamily="34" charset="0"/>
              <a:ea typeface="ＭＳ Ｐゴシック" pitchFamily="1"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8E76DC98-366A-4EE4-B2C8-1AAEC4956BD4}" type="slidenum">
              <a:rPr lang="fr-FR"/>
              <a:pPr/>
              <a:t>15</a:t>
            </a:fld>
            <a:endParaRPr lang="fr-FR"/>
          </a:p>
        </p:txBody>
      </p:sp>
      <p:sp>
        <p:nvSpPr>
          <p:cNvPr id="74755" name="Rectangle 2"/>
          <p:cNvSpPr>
            <a:spLocks noGrp="1" noRot="1" noChangeAspect="1" noChangeArrowheads="1" noTextEdit="1"/>
          </p:cNvSpPr>
          <p:nvPr>
            <p:ph type="sldImg"/>
          </p:nvPr>
        </p:nvSpPr>
        <p:spPr>
          <a:xfrm>
            <a:off x="1147763" y="714375"/>
            <a:ext cx="4562475" cy="3422650"/>
          </a:xfrm>
          <a:ln w="12700" cap="flat">
            <a:solidFill>
              <a:schemeClr val="tx1"/>
            </a:solidFill>
          </a:ln>
        </p:spPr>
      </p:sp>
      <p:sp>
        <p:nvSpPr>
          <p:cNvPr id="74756" name="Rectangle 3"/>
          <p:cNvSpPr>
            <a:spLocks noGrp="1" noChangeArrowheads="1"/>
          </p:cNvSpPr>
          <p:nvPr>
            <p:ph type="body" idx="1"/>
          </p:nvPr>
        </p:nvSpPr>
        <p:spPr>
          <a:xfrm>
            <a:off x="914400" y="4368800"/>
            <a:ext cx="5026025" cy="4064000"/>
          </a:xfrm>
          <a:noFill/>
          <a:ln/>
        </p:spPr>
        <p:txBody>
          <a:bodyPr lIns="92075" tIns="46038" rIns="92075" bIns="46038"/>
          <a:lstStyle/>
          <a:p>
            <a:pPr eaLnBrk="1" hangingPunct="1"/>
            <a:endParaRPr lang="en-US" smtClean="0">
              <a:latin typeface="Arial" pitchFamily="34" charset="0"/>
              <a:ea typeface="ＭＳ Ｐゴシック" pitchFamily="1"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AE9B86F0-C1E0-4A81-9B20-235572CD2CD2}" type="slidenum">
              <a:rPr lang="fr-FR"/>
              <a:pPr/>
              <a:t>18</a:t>
            </a:fld>
            <a:endParaRPr lang="fr-F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
        <p:nvSpPr>
          <p:cNvPr id="71685" name="Espace réservé du pied de page 4"/>
          <p:cNvSpPr>
            <a:spLocks noGrp="1"/>
          </p:cNvSpPr>
          <p:nvPr>
            <p:ph type="ftr" sz="quarter" idx="4"/>
          </p:nvPr>
        </p:nvSpPr>
        <p:spPr>
          <a:noFill/>
        </p:spPr>
        <p:txBody>
          <a:bodyPr/>
          <a:lstStyle/>
          <a:p>
            <a:endParaRPr lang="en-US" smtClean="0">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09/06/2010</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09/06/2010</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09/06/2010</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1117600" y="609600"/>
            <a:ext cx="6908800" cy="54864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09/06/2010</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09/06/2010</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09/06/2010</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AA309A6D-C09C-4548-B29A-6CF363A7E532}" type="datetimeFigureOut">
              <a:rPr lang="fr-FR" smtClean="0"/>
              <a:pPr/>
              <a:t>09/06/2010</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AA309A6D-C09C-4548-B29A-6CF363A7E532}" type="datetimeFigureOut">
              <a:rPr lang="fr-FR" smtClean="0"/>
              <a:pPr/>
              <a:t>09/06/2010</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09/06/2010</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09/06/2010</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09/06/2010</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309A6D-C09C-4548-B29A-6CF363A7E532}" type="datetimeFigureOut">
              <a:rPr lang="fr-FR" smtClean="0"/>
              <a:pPr/>
              <a:t>09/06/2010</a:t>
            </a:fld>
            <a:endParaRPr lang="fr-BE"/>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4668DC-857F-487D-BFFA-8C0CA5037977}" type="slidenum">
              <a:rPr lang="fr-BE" smtClean="0"/>
              <a:pPr/>
              <a:t>‹N°›</a:t>
            </a:fld>
            <a:endParaRPr lang="fr-BE"/>
          </a:p>
        </p:txBody>
      </p:sp>
    </p:spTree>
  </p:cSld>
  <p:clrMap bg1="dk1" tx1="lt1" bg2="dk2" tx2="lt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0.png"/><Relationship Id="rId3" Type="http://schemas.openxmlformats.org/officeDocument/2006/relationships/image" Target="../media/image21.wmf"/><Relationship Id="rId7" Type="http://schemas.openxmlformats.org/officeDocument/2006/relationships/image" Target="../media/image25.png"/><Relationship Id="rId12"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jpeg"/><Relationship Id="rId10" Type="http://schemas.openxmlformats.org/officeDocument/2006/relationships/image" Target="../media/image28.png"/><Relationship Id="rId4" Type="http://schemas.openxmlformats.org/officeDocument/2006/relationships/image" Target="../media/image22.wmf"/><Relationship Id="rId9" Type="http://schemas.openxmlformats.org/officeDocument/2006/relationships/image" Target="../media/image2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file:///C:\Documents%20and%20Settings\Ecollan%20Patrick\Bureau\ACR%20APPAC%202010\lecreux%20elise.MPG"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file:///C:\Documents%20and%20Settings\Ecollan%20Patrick\Bureau\ACR%20APPAC%202010\lecreux%20elise2.MPG"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3.v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2.xml"/><Relationship Id="rId1" Type="http://schemas.openxmlformats.org/officeDocument/2006/relationships/video" Target="file:///C:\Documents%20and%20Settings\Ecollan%20Patrick\Bureau\ACR%20APPAC%202010\MOV02457.MP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857224" y="2071678"/>
            <a:ext cx="7772400" cy="1714512"/>
          </a:xfrm>
        </p:spPr>
        <p:txBody>
          <a:bodyPr>
            <a:normAutofit/>
          </a:bodyPr>
          <a:lstStyle/>
          <a:p>
            <a:pPr algn="ctr"/>
            <a:r>
              <a:rPr lang="fr-FR" sz="3600" dirty="0" smtClean="0">
                <a:solidFill>
                  <a:srgbClr val="FFFF00"/>
                </a:solidFill>
              </a:rPr>
              <a:t>« Angioplastie sur cœur arrêté</a:t>
            </a:r>
            <a:r>
              <a:rPr lang="fr-FR" sz="3600" dirty="0" smtClean="0"/>
              <a:t> </a:t>
            </a:r>
            <a:r>
              <a:rPr lang="fr-FR" sz="3600" dirty="0" smtClean="0">
                <a:solidFill>
                  <a:srgbClr val="FFFF00"/>
                </a:solidFill>
              </a:rPr>
              <a:t>»</a:t>
            </a:r>
            <a:br>
              <a:rPr lang="fr-FR" sz="3600" dirty="0" smtClean="0">
                <a:solidFill>
                  <a:srgbClr val="FFFF00"/>
                </a:solidFill>
              </a:rPr>
            </a:br>
            <a:r>
              <a:rPr lang="fr-FR" sz="3600" dirty="0" smtClean="0">
                <a:solidFill>
                  <a:srgbClr val="FFFF00"/>
                </a:solidFill>
              </a:rPr>
              <a:t>est-ce possible et souhaitable ?</a:t>
            </a:r>
            <a:endParaRPr lang="fr-FR" sz="3600" dirty="0">
              <a:solidFill>
                <a:srgbClr val="FFFF00"/>
              </a:solidFill>
            </a:endParaRPr>
          </a:p>
        </p:txBody>
      </p:sp>
      <p:sp>
        <p:nvSpPr>
          <p:cNvPr id="3" name="Sous-titre 2"/>
          <p:cNvSpPr>
            <a:spLocks noGrp="1"/>
          </p:cNvSpPr>
          <p:nvPr>
            <p:ph type="subTitle" idx="1"/>
          </p:nvPr>
        </p:nvSpPr>
        <p:spPr>
          <a:xfrm>
            <a:off x="642910" y="4143380"/>
            <a:ext cx="7772400" cy="1508760"/>
          </a:xfrm>
        </p:spPr>
        <p:txBody>
          <a:bodyPr>
            <a:normAutofit/>
          </a:bodyPr>
          <a:lstStyle/>
          <a:p>
            <a:pPr algn="ctr"/>
            <a:r>
              <a:rPr lang="fr-FR" sz="2400" dirty="0" smtClean="0"/>
              <a:t>Patrick Ecollan</a:t>
            </a:r>
          </a:p>
          <a:p>
            <a:pPr algn="ctr"/>
            <a:r>
              <a:rPr lang="fr-FR" sz="2400" dirty="0" smtClean="0"/>
              <a:t>DAR-SMUR Pitié-Salpêtrière</a:t>
            </a:r>
          </a:p>
          <a:p>
            <a:pPr algn="ctr"/>
            <a:r>
              <a:rPr lang="fr-FR" sz="2400" dirty="0" smtClean="0"/>
              <a:t>SAMU de PARIS</a:t>
            </a:r>
            <a:endParaRPr lang="fr-FR" sz="2400" dirty="0"/>
          </a:p>
        </p:txBody>
      </p:sp>
      <p:pic>
        <p:nvPicPr>
          <p:cNvPr id="4" name="Picture 10" descr="D:\Mes images\patho\Numériser0002.jpg"/>
          <p:cNvPicPr>
            <a:picLocks noChangeAspect="1" noChangeArrowheads="1"/>
          </p:cNvPicPr>
          <p:nvPr/>
        </p:nvPicPr>
        <p:blipFill>
          <a:blip r:embed="rId3"/>
          <a:srcRect/>
          <a:stretch>
            <a:fillRect/>
          </a:stretch>
        </p:blipFill>
        <p:spPr bwMode="auto">
          <a:xfrm>
            <a:off x="3286125" y="0"/>
            <a:ext cx="2571750" cy="1571625"/>
          </a:xfrm>
          <a:prstGeom prst="rect">
            <a:avLst/>
          </a:prstGeom>
          <a:noFill/>
          <a:ln w="9525">
            <a:noFill/>
            <a:miter lim="800000"/>
            <a:headEnd/>
            <a:tailEnd/>
          </a:ln>
        </p:spPr>
      </p:pic>
      <p:sp>
        <p:nvSpPr>
          <p:cNvPr id="5" name="ZoneTexte 4"/>
          <p:cNvSpPr txBox="1"/>
          <p:nvPr/>
        </p:nvSpPr>
        <p:spPr>
          <a:xfrm>
            <a:off x="3286116" y="928670"/>
            <a:ext cx="2571768" cy="369332"/>
          </a:xfrm>
          <a:prstGeom prst="rect">
            <a:avLst/>
          </a:prstGeom>
          <a:solidFill>
            <a:schemeClr val="bg2">
              <a:lumMod val="75000"/>
            </a:schemeClr>
          </a:solidFill>
        </p:spPr>
        <p:txBody>
          <a:bodyPr wrap="square" rtlCol="0">
            <a:spAutoFit/>
          </a:bodyPr>
          <a:lstStyle/>
          <a:p>
            <a:r>
              <a:rPr lang="fr-FR" dirty="0" smtClean="0"/>
              <a:t>	2010</a:t>
            </a:r>
            <a:endParaRPr lang="fr-F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457200" y="457200"/>
            <a:ext cx="8229600" cy="884238"/>
          </a:xfrm>
        </p:spPr>
        <p:txBody>
          <a:bodyPr>
            <a:normAutofit fontScale="90000"/>
          </a:bodyPr>
          <a:lstStyle/>
          <a:p>
            <a:pPr eaLnBrk="1" hangingPunct="1"/>
            <a:r>
              <a:rPr lang="fr-FR" dirty="0" smtClean="0">
                <a:solidFill>
                  <a:srgbClr val="FFFF00"/>
                </a:solidFill>
              </a:rPr>
              <a:t>Arrêt Cardiaque (AC) pré hospitalier</a:t>
            </a:r>
          </a:p>
        </p:txBody>
      </p:sp>
      <p:sp>
        <p:nvSpPr>
          <p:cNvPr id="63491" name="Rectangle 3"/>
          <p:cNvSpPr>
            <a:spLocks noGrp="1" noChangeArrowheads="1"/>
          </p:cNvSpPr>
          <p:nvPr>
            <p:ph idx="1"/>
          </p:nvPr>
        </p:nvSpPr>
        <p:spPr>
          <a:xfrm>
            <a:off x="446088" y="1476375"/>
            <a:ext cx="8229600" cy="1376363"/>
          </a:xfrm>
        </p:spPr>
        <p:txBody>
          <a:bodyPr/>
          <a:lstStyle/>
          <a:p>
            <a:pPr eaLnBrk="1" hangingPunct="1"/>
            <a:r>
              <a:rPr lang="fr-FR" sz="2200" dirty="0" smtClean="0"/>
              <a:t>50 000 arrêts cardiaques par an en France</a:t>
            </a:r>
          </a:p>
          <a:p>
            <a:pPr lvl="2" eaLnBrk="1" hangingPunct="1"/>
            <a:r>
              <a:rPr lang="fr-FR" sz="2200" dirty="0" smtClean="0"/>
              <a:t>Taux de survie : 3 – 5 %</a:t>
            </a:r>
          </a:p>
          <a:p>
            <a:pPr lvl="2" eaLnBrk="1" hangingPunct="1"/>
            <a:r>
              <a:rPr lang="fr-FR" sz="2200" dirty="0" smtClean="0"/>
              <a:t>AC réfractaire = 30 min de RCP médicalisé</a:t>
            </a:r>
          </a:p>
        </p:txBody>
      </p:sp>
      <p:sp>
        <p:nvSpPr>
          <p:cNvPr id="63492" name="Text Box 4"/>
          <p:cNvSpPr txBox="1">
            <a:spLocks noChangeArrowheads="1"/>
          </p:cNvSpPr>
          <p:nvPr/>
        </p:nvSpPr>
        <p:spPr bwMode="auto">
          <a:xfrm>
            <a:off x="539750" y="3284538"/>
            <a:ext cx="4551363" cy="528637"/>
          </a:xfrm>
          <a:prstGeom prst="rect">
            <a:avLst/>
          </a:prstGeom>
          <a:noFill/>
          <a:ln w="9525">
            <a:solidFill>
              <a:schemeClr val="tx1"/>
            </a:solidFill>
            <a:miter lim="800000"/>
            <a:headEnd/>
            <a:tailEnd/>
          </a:ln>
        </p:spPr>
        <p:txBody>
          <a:bodyPr wrap="none">
            <a:spAutoFit/>
          </a:bodyPr>
          <a:lstStyle/>
          <a:p>
            <a:r>
              <a:rPr lang="fr-FR" sz="2800"/>
              <a:t>Arrêt Cardiaque Réfractaire</a:t>
            </a:r>
          </a:p>
        </p:txBody>
      </p:sp>
      <p:sp>
        <p:nvSpPr>
          <p:cNvPr id="63493" name="Text Box 5"/>
          <p:cNvSpPr txBox="1">
            <a:spLocks noChangeArrowheads="1"/>
          </p:cNvSpPr>
          <p:nvPr/>
        </p:nvSpPr>
        <p:spPr bwMode="auto">
          <a:xfrm>
            <a:off x="1835150" y="6096000"/>
            <a:ext cx="1898650" cy="366713"/>
          </a:xfrm>
          <a:prstGeom prst="rect">
            <a:avLst/>
          </a:prstGeom>
          <a:noFill/>
          <a:ln w="9525">
            <a:noFill/>
            <a:miter lim="800000"/>
            <a:headEnd/>
            <a:tailEnd/>
          </a:ln>
        </p:spPr>
        <p:txBody>
          <a:bodyPr wrap="none">
            <a:spAutoFit/>
          </a:bodyPr>
          <a:lstStyle/>
          <a:p>
            <a:r>
              <a:rPr lang="fr-FR"/>
              <a:t>Décès du patient</a:t>
            </a:r>
          </a:p>
        </p:txBody>
      </p:sp>
      <p:sp>
        <p:nvSpPr>
          <p:cNvPr id="74758" name="Text Box 6"/>
          <p:cNvSpPr txBox="1">
            <a:spLocks noChangeArrowheads="1"/>
          </p:cNvSpPr>
          <p:nvPr/>
        </p:nvSpPr>
        <p:spPr bwMode="auto">
          <a:xfrm>
            <a:off x="4071934" y="3929066"/>
            <a:ext cx="4649788" cy="812530"/>
          </a:xfrm>
          <a:prstGeom prst="rect">
            <a:avLst/>
          </a:prstGeom>
          <a:noFill/>
          <a:ln w="9525">
            <a:noFill/>
            <a:miter lim="800000"/>
            <a:headEnd/>
            <a:tailEnd/>
          </a:ln>
        </p:spPr>
        <p:txBody>
          <a:bodyPr>
            <a:spAutoFit/>
          </a:bodyPr>
          <a:lstStyle/>
          <a:p>
            <a:pPr>
              <a:lnSpc>
                <a:spcPct val="130000"/>
              </a:lnSpc>
            </a:pPr>
            <a:r>
              <a:rPr lang="fr-FR" b="1" dirty="0">
                <a:solidFill>
                  <a:srgbClr val="92D050"/>
                </a:solidFill>
              </a:rPr>
              <a:t>Nouvelles perspectives </a:t>
            </a:r>
            <a:r>
              <a:rPr lang="fr-FR" b="1" dirty="0" smtClean="0">
                <a:solidFill>
                  <a:schemeClr val="bg2"/>
                </a:solidFill>
              </a:rPr>
              <a:t>:</a:t>
            </a:r>
            <a:endParaRPr lang="fr-FR" b="1" dirty="0">
              <a:solidFill>
                <a:srgbClr val="FF0000"/>
              </a:solidFill>
            </a:endParaRPr>
          </a:p>
          <a:p>
            <a:pPr>
              <a:lnSpc>
                <a:spcPct val="130000"/>
              </a:lnSpc>
              <a:buFontTx/>
              <a:buChar char="•"/>
            </a:pPr>
            <a:r>
              <a:rPr lang="fr-FR" dirty="0"/>
              <a:t> Procédure de don d'organes à cœur </a:t>
            </a:r>
            <a:r>
              <a:rPr lang="fr-FR" dirty="0" smtClean="0"/>
              <a:t>arrêté</a:t>
            </a:r>
          </a:p>
        </p:txBody>
      </p:sp>
      <p:cxnSp>
        <p:nvCxnSpPr>
          <p:cNvPr id="63495" name="AutoShape 7"/>
          <p:cNvCxnSpPr>
            <a:cxnSpLocks noChangeShapeType="1"/>
            <a:stCxn id="63492" idx="2"/>
            <a:endCxn id="63493" idx="0"/>
          </p:cNvCxnSpPr>
          <p:nvPr/>
        </p:nvCxnSpPr>
        <p:spPr bwMode="auto">
          <a:xfrm rot="5400000">
            <a:off x="1658937" y="4938713"/>
            <a:ext cx="2282825" cy="31750"/>
          </a:xfrm>
          <a:prstGeom prst="straightConnector1">
            <a:avLst/>
          </a:prstGeom>
          <a:noFill/>
          <a:ln w="9525">
            <a:solidFill>
              <a:schemeClr val="tx1"/>
            </a:solidFill>
            <a:round/>
            <a:headEnd/>
            <a:tailEnd type="triangle" w="med" len="med"/>
          </a:ln>
        </p:spPr>
      </p:cxnSp>
      <p:cxnSp>
        <p:nvCxnSpPr>
          <p:cNvPr id="74760" name="AutoShape 8"/>
          <p:cNvCxnSpPr>
            <a:cxnSpLocks noChangeShapeType="1"/>
            <a:stCxn id="63492" idx="2"/>
            <a:endCxn id="74758" idx="1"/>
          </p:cNvCxnSpPr>
          <p:nvPr/>
        </p:nvCxnSpPr>
        <p:spPr bwMode="auto">
          <a:xfrm rot="16200000" flipH="1">
            <a:off x="3182605" y="3446002"/>
            <a:ext cx="522156" cy="1256502"/>
          </a:xfrm>
          <a:prstGeom prst="bentConnector2">
            <a:avLst/>
          </a:prstGeom>
          <a:noFill/>
          <a:ln w="9525">
            <a:solidFill>
              <a:schemeClr val="tx1"/>
            </a:solidFill>
            <a:miter lim="800000"/>
            <a:headEnd/>
            <a:tailEnd type="triangle" w="med" len="med"/>
          </a:ln>
        </p:spPr>
      </p:cxnSp>
      <p:sp>
        <p:nvSpPr>
          <p:cNvPr id="74761" name="Text Box 9"/>
          <p:cNvSpPr txBox="1">
            <a:spLocks noChangeArrowheads="1"/>
          </p:cNvSpPr>
          <p:nvPr/>
        </p:nvSpPr>
        <p:spPr bwMode="auto">
          <a:xfrm>
            <a:off x="4648200" y="6021388"/>
            <a:ext cx="3509963" cy="461962"/>
          </a:xfrm>
          <a:prstGeom prst="rect">
            <a:avLst/>
          </a:prstGeom>
          <a:noFill/>
          <a:ln w="9525">
            <a:noFill/>
            <a:miter lim="800000"/>
            <a:headEnd/>
            <a:tailEnd/>
          </a:ln>
        </p:spPr>
        <p:txBody>
          <a:bodyPr wrap="none">
            <a:spAutoFit/>
          </a:bodyPr>
          <a:lstStyle/>
          <a:p>
            <a:r>
              <a:rPr lang="fr-FR" sz="2400" b="1" i="1">
                <a:solidFill>
                  <a:srgbClr val="FF0000"/>
                </a:solidFill>
              </a:rPr>
              <a:t>Sélection des patients</a:t>
            </a:r>
          </a:p>
        </p:txBody>
      </p:sp>
      <p:cxnSp>
        <p:nvCxnSpPr>
          <p:cNvPr id="74762" name="AutoShape 10"/>
          <p:cNvCxnSpPr>
            <a:cxnSpLocks noChangeShapeType="1"/>
          </p:cNvCxnSpPr>
          <p:nvPr/>
        </p:nvCxnSpPr>
        <p:spPr bwMode="auto">
          <a:xfrm rot="16200000" flipH="1">
            <a:off x="5635899" y="5794125"/>
            <a:ext cx="471751" cy="27781"/>
          </a:xfrm>
          <a:prstGeom prst="straightConnector1">
            <a:avLst/>
          </a:prstGeom>
          <a:noFill/>
          <a:ln w="9525">
            <a:solidFill>
              <a:schemeClr val="tx1"/>
            </a:solidFill>
            <a:round/>
            <a:headEnd/>
            <a:tailEnd type="triangle" w="med" len="med"/>
          </a:ln>
        </p:spPr>
      </p:cxnSp>
      <p:sp>
        <p:nvSpPr>
          <p:cNvPr id="14" name="ZoneTexte 13"/>
          <p:cNvSpPr txBox="1"/>
          <p:nvPr/>
        </p:nvSpPr>
        <p:spPr>
          <a:xfrm>
            <a:off x="4214810" y="4643446"/>
            <a:ext cx="3724866" cy="369332"/>
          </a:xfrm>
          <a:prstGeom prst="rect">
            <a:avLst/>
          </a:prstGeom>
          <a:noFill/>
        </p:spPr>
        <p:txBody>
          <a:bodyPr wrap="square" rtlCol="0">
            <a:spAutoFit/>
          </a:bodyPr>
          <a:lstStyle/>
          <a:p>
            <a:r>
              <a:rPr lang="fr-FR" b="1" dirty="0" smtClean="0">
                <a:solidFill>
                  <a:srgbClr val="FF0000"/>
                </a:solidFill>
              </a:rPr>
              <a:t>Assistance circulatoire thérapeutique</a:t>
            </a:r>
          </a:p>
        </p:txBody>
      </p:sp>
      <p:sp>
        <p:nvSpPr>
          <p:cNvPr id="17" name="ZoneTexte 16"/>
          <p:cNvSpPr txBox="1"/>
          <p:nvPr/>
        </p:nvSpPr>
        <p:spPr>
          <a:xfrm>
            <a:off x="4286248" y="5000636"/>
            <a:ext cx="1888081" cy="369332"/>
          </a:xfrm>
          <a:prstGeom prst="rect">
            <a:avLst/>
          </a:prstGeom>
          <a:noFill/>
        </p:spPr>
        <p:txBody>
          <a:bodyPr wrap="square" rtlCol="0">
            <a:spAutoFit/>
          </a:bodyPr>
          <a:lstStyle/>
          <a:p>
            <a:r>
              <a:rPr lang="fr-FR" b="1" dirty="0" smtClean="0">
                <a:solidFill>
                  <a:srgbClr val="FF0000"/>
                </a:solidFill>
              </a:rPr>
              <a:t>Coro-Angioplastie</a:t>
            </a:r>
          </a:p>
        </p:txBody>
      </p:sp>
      <p:grpSp>
        <p:nvGrpSpPr>
          <p:cNvPr id="2" name="Group 12"/>
          <p:cNvGrpSpPr>
            <a:grpSpLocks/>
          </p:cNvGrpSpPr>
          <p:nvPr/>
        </p:nvGrpSpPr>
        <p:grpSpPr bwMode="auto">
          <a:xfrm>
            <a:off x="6715140" y="2357431"/>
            <a:ext cx="2143140" cy="1066800"/>
            <a:chOff x="1128" y="624"/>
            <a:chExt cx="1266" cy="816"/>
          </a:xfrm>
        </p:grpSpPr>
        <p:grpSp>
          <p:nvGrpSpPr>
            <p:cNvPr id="3" name="Group 13"/>
            <p:cNvGrpSpPr>
              <a:grpSpLocks/>
            </p:cNvGrpSpPr>
            <p:nvPr/>
          </p:nvGrpSpPr>
          <p:grpSpPr bwMode="auto">
            <a:xfrm>
              <a:off x="1128" y="624"/>
              <a:ext cx="1266" cy="816"/>
              <a:chOff x="1128" y="624"/>
              <a:chExt cx="1266" cy="816"/>
            </a:xfrm>
          </p:grpSpPr>
          <p:sp>
            <p:nvSpPr>
              <p:cNvPr id="19" name="Rectangle 14"/>
              <p:cNvSpPr>
                <a:spLocks noChangeArrowheads="1"/>
              </p:cNvSpPr>
              <p:nvPr/>
            </p:nvSpPr>
            <p:spPr bwMode="auto">
              <a:xfrm>
                <a:off x="2258" y="1143"/>
                <a:ext cx="43" cy="239"/>
              </a:xfrm>
              <a:prstGeom prst="rect">
                <a:avLst/>
              </a:prstGeom>
              <a:solidFill>
                <a:srgbClr val="FFFFFF"/>
              </a:solidFill>
              <a:ln w="12700">
                <a:noFill/>
                <a:miter lim="800000"/>
                <a:headEnd/>
                <a:tailEnd/>
              </a:ln>
              <a:effectLst/>
            </p:spPr>
            <p:txBody>
              <a:bodyPr wrap="none" anchor="ctr"/>
              <a:lstStyle/>
              <a:p>
                <a:endParaRPr lang="fr-FR"/>
              </a:p>
            </p:txBody>
          </p:sp>
          <p:sp>
            <p:nvSpPr>
              <p:cNvPr id="20" name="Oval 15"/>
              <p:cNvSpPr>
                <a:spLocks noChangeArrowheads="1"/>
              </p:cNvSpPr>
              <p:nvPr/>
            </p:nvSpPr>
            <p:spPr bwMode="auto">
              <a:xfrm>
                <a:off x="2241" y="1144"/>
                <a:ext cx="118" cy="238"/>
              </a:xfrm>
              <a:prstGeom prst="ellipse">
                <a:avLst/>
              </a:prstGeom>
              <a:solidFill>
                <a:srgbClr val="FFFFFF"/>
              </a:solidFill>
              <a:ln w="12700">
                <a:noFill/>
                <a:round/>
                <a:headEnd/>
                <a:tailEnd/>
              </a:ln>
              <a:effectLst/>
            </p:spPr>
            <p:txBody>
              <a:bodyPr wrap="none" anchor="ctr"/>
              <a:lstStyle/>
              <a:p>
                <a:endParaRPr lang="fr-FR"/>
              </a:p>
            </p:txBody>
          </p:sp>
          <p:sp>
            <p:nvSpPr>
              <p:cNvPr id="21" name="Oval 16"/>
              <p:cNvSpPr>
                <a:spLocks noChangeArrowheads="1"/>
              </p:cNvSpPr>
              <p:nvPr/>
            </p:nvSpPr>
            <p:spPr bwMode="auto">
              <a:xfrm>
                <a:off x="2202" y="1144"/>
                <a:ext cx="119" cy="238"/>
              </a:xfrm>
              <a:prstGeom prst="ellipse">
                <a:avLst/>
              </a:prstGeom>
              <a:solidFill>
                <a:srgbClr val="FFFFFF"/>
              </a:solidFill>
              <a:ln w="12700">
                <a:noFill/>
                <a:round/>
                <a:headEnd/>
                <a:tailEnd/>
              </a:ln>
              <a:effectLst/>
            </p:spPr>
            <p:txBody>
              <a:bodyPr wrap="none" anchor="ctr"/>
              <a:lstStyle/>
              <a:p>
                <a:endParaRPr lang="fr-FR"/>
              </a:p>
            </p:txBody>
          </p:sp>
          <p:sp>
            <p:nvSpPr>
              <p:cNvPr id="22" name="Freeform 17"/>
              <p:cNvSpPr>
                <a:spLocks/>
              </p:cNvSpPr>
              <p:nvPr/>
            </p:nvSpPr>
            <p:spPr bwMode="auto">
              <a:xfrm>
                <a:off x="1828" y="1146"/>
                <a:ext cx="163" cy="136"/>
              </a:xfrm>
              <a:custGeom>
                <a:avLst/>
                <a:gdLst/>
                <a:ahLst/>
                <a:cxnLst>
                  <a:cxn ang="0">
                    <a:pos x="111" y="9"/>
                  </a:cxn>
                  <a:cxn ang="0">
                    <a:pos x="64" y="0"/>
                  </a:cxn>
                  <a:cxn ang="0">
                    <a:pos x="41" y="3"/>
                  </a:cxn>
                  <a:cxn ang="0">
                    <a:pos x="30" y="13"/>
                  </a:cxn>
                  <a:cxn ang="0">
                    <a:pos x="15" y="42"/>
                  </a:cxn>
                  <a:cxn ang="0">
                    <a:pos x="7" y="51"/>
                  </a:cxn>
                  <a:cxn ang="0">
                    <a:pos x="3" y="74"/>
                  </a:cxn>
                  <a:cxn ang="0">
                    <a:pos x="0" y="135"/>
                  </a:cxn>
                  <a:cxn ang="0">
                    <a:pos x="162" y="101"/>
                  </a:cxn>
                  <a:cxn ang="0">
                    <a:pos x="153" y="55"/>
                  </a:cxn>
                  <a:cxn ang="0">
                    <a:pos x="142" y="34"/>
                  </a:cxn>
                  <a:cxn ang="0">
                    <a:pos x="128" y="19"/>
                  </a:cxn>
                  <a:cxn ang="0">
                    <a:pos x="111" y="9"/>
                  </a:cxn>
                </a:cxnLst>
                <a:rect l="0" t="0" r="r" b="b"/>
                <a:pathLst>
                  <a:path w="163" h="136">
                    <a:moveTo>
                      <a:pt x="111" y="9"/>
                    </a:moveTo>
                    <a:lnTo>
                      <a:pt x="64" y="0"/>
                    </a:lnTo>
                    <a:lnTo>
                      <a:pt x="41" y="3"/>
                    </a:lnTo>
                    <a:lnTo>
                      <a:pt x="30" y="13"/>
                    </a:lnTo>
                    <a:lnTo>
                      <a:pt x="15" y="42"/>
                    </a:lnTo>
                    <a:lnTo>
                      <a:pt x="7" y="51"/>
                    </a:lnTo>
                    <a:lnTo>
                      <a:pt x="3" y="74"/>
                    </a:lnTo>
                    <a:lnTo>
                      <a:pt x="0" y="135"/>
                    </a:lnTo>
                    <a:lnTo>
                      <a:pt x="162" y="101"/>
                    </a:lnTo>
                    <a:lnTo>
                      <a:pt x="153" y="55"/>
                    </a:lnTo>
                    <a:lnTo>
                      <a:pt x="142" y="34"/>
                    </a:lnTo>
                    <a:lnTo>
                      <a:pt x="128" y="19"/>
                    </a:lnTo>
                    <a:lnTo>
                      <a:pt x="111" y="9"/>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23" name="Oval 18"/>
              <p:cNvSpPr>
                <a:spLocks noChangeArrowheads="1"/>
              </p:cNvSpPr>
              <p:nvPr/>
            </p:nvSpPr>
            <p:spPr bwMode="auto">
              <a:xfrm>
                <a:off x="1902" y="1194"/>
                <a:ext cx="121" cy="244"/>
              </a:xfrm>
              <a:prstGeom prst="ellipse">
                <a:avLst/>
              </a:prstGeom>
              <a:solidFill>
                <a:srgbClr val="FFFFFF"/>
              </a:solidFill>
              <a:ln w="127000">
                <a:noFill/>
                <a:round/>
                <a:headEnd/>
                <a:tailEnd/>
              </a:ln>
              <a:effectLst/>
            </p:spPr>
            <p:txBody>
              <a:bodyPr wrap="none" anchor="ctr"/>
              <a:lstStyle/>
              <a:p>
                <a:endParaRPr lang="fr-FR"/>
              </a:p>
            </p:txBody>
          </p:sp>
          <p:sp>
            <p:nvSpPr>
              <p:cNvPr id="24" name="Rectangle 19"/>
              <p:cNvSpPr>
                <a:spLocks noChangeArrowheads="1"/>
              </p:cNvSpPr>
              <p:nvPr/>
            </p:nvSpPr>
            <p:spPr bwMode="auto">
              <a:xfrm>
                <a:off x="1910" y="1194"/>
                <a:ext cx="50" cy="246"/>
              </a:xfrm>
              <a:prstGeom prst="rect">
                <a:avLst/>
              </a:prstGeom>
              <a:solidFill>
                <a:srgbClr val="FFFFFF"/>
              </a:solidFill>
              <a:ln w="127000">
                <a:noFill/>
                <a:miter lim="800000"/>
                <a:headEnd/>
                <a:tailEnd/>
              </a:ln>
              <a:effectLst/>
            </p:spPr>
            <p:txBody>
              <a:bodyPr wrap="none" anchor="ctr"/>
              <a:lstStyle/>
              <a:p>
                <a:endParaRPr lang="fr-FR"/>
              </a:p>
            </p:txBody>
          </p:sp>
          <p:sp>
            <p:nvSpPr>
              <p:cNvPr id="25" name="Oval 20"/>
              <p:cNvSpPr>
                <a:spLocks noChangeArrowheads="1"/>
              </p:cNvSpPr>
              <p:nvPr/>
            </p:nvSpPr>
            <p:spPr bwMode="auto">
              <a:xfrm>
                <a:off x="1849" y="1194"/>
                <a:ext cx="121" cy="244"/>
              </a:xfrm>
              <a:prstGeom prst="ellipse">
                <a:avLst/>
              </a:prstGeom>
              <a:solidFill>
                <a:srgbClr val="FFFFFF"/>
              </a:solidFill>
              <a:ln w="127000">
                <a:noFill/>
                <a:round/>
                <a:headEnd/>
                <a:tailEnd/>
              </a:ln>
              <a:effectLst/>
            </p:spPr>
            <p:txBody>
              <a:bodyPr wrap="none" anchor="ctr"/>
              <a:lstStyle/>
              <a:p>
                <a:endParaRPr lang="fr-FR"/>
              </a:p>
            </p:txBody>
          </p:sp>
          <p:sp>
            <p:nvSpPr>
              <p:cNvPr id="26" name="Oval 21"/>
              <p:cNvSpPr>
                <a:spLocks noChangeArrowheads="1"/>
              </p:cNvSpPr>
              <p:nvPr/>
            </p:nvSpPr>
            <p:spPr bwMode="auto">
              <a:xfrm>
                <a:off x="1880" y="1256"/>
                <a:ext cx="55" cy="121"/>
              </a:xfrm>
              <a:prstGeom prst="ellipse">
                <a:avLst/>
              </a:prstGeom>
              <a:solidFill>
                <a:srgbClr val="FFFFFF"/>
              </a:solidFill>
              <a:ln w="12700">
                <a:solidFill>
                  <a:srgbClr val="000000"/>
                </a:solidFill>
                <a:round/>
                <a:headEnd/>
                <a:tailEnd/>
              </a:ln>
              <a:effectLst/>
            </p:spPr>
            <p:txBody>
              <a:bodyPr wrap="none" anchor="ctr"/>
              <a:lstStyle/>
              <a:p>
                <a:endParaRPr lang="fr-FR"/>
              </a:p>
            </p:txBody>
          </p:sp>
          <p:sp>
            <p:nvSpPr>
              <p:cNvPr id="27" name="Oval 22"/>
              <p:cNvSpPr>
                <a:spLocks noChangeArrowheads="1"/>
              </p:cNvSpPr>
              <p:nvPr/>
            </p:nvSpPr>
            <p:spPr bwMode="auto">
              <a:xfrm>
                <a:off x="1885" y="1256"/>
                <a:ext cx="48" cy="118"/>
              </a:xfrm>
              <a:prstGeom prst="ellipse">
                <a:avLst/>
              </a:prstGeom>
              <a:solidFill>
                <a:srgbClr val="FFFFFF"/>
              </a:solidFill>
              <a:ln w="12700">
                <a:solidFill>
                  <a:srgbClr val="C0C0C0"/>
                </a:solidFill>
                <a:round/>
                <a:headEnd/>
                <a:tailEnd/>
              </a:ln>
              <a:effectLst/>
            </p:spPr>
            <p:txBody>
              <a:bodyPr wrap="none" anchor="ctr"/>
              <a:lstStyle/>
              <a:p>
                <a:endParaRPr lang="fr-FR"/>
              </a:p>
            </p:txBody>
          </p:sp>
          <p:sp>
            <p:nvSpPr>
              <p:cNvPr id="28" name="Oval 23"/>
              <p:cNvSpPr>
                <a:spLocks noChangeArrowheads="1"/>
              </p:cNvSpPr>
              <p:nvPr/>
            </p:nvSpPr>
            <p:spPr bwMode="auto">
              <a:xfrm>
                <a:off x="1889" y="1271"/>
                <a:ext cx="39" cy="91"/>
              </a:xfrm>
              <a:prstGeom prst="ellipse">
                <a:avLst/>
              </a:prstGeom>
              <a:solidFill>
                <a:srgbClr val="FFFFFF"/>
              </a:solidFill>
              <a:ln w="12700">
                <a:noFill/>
                <a:round/>
                <a:headEnd/>
                <a:tailEnd/>
              </a:ln>
              <a:effectLst/>
            </p:spPr>
            <p:txBody>
              <a:bodyPr wrap="none" anchor="ctr"/>
              <a:lstStyle/>
              <a:p>
                <a:endParaRPr lang="fr-FR"/>
              </a:p>
            </p:txBody>
          </p:sp>
          <p:sp>
            <p:nvSpPr>
              <p:cNvPr id="29" name="Freeform 24"/>
              <p:cNvSpPr>
                <a:spLocks/>
              </p:cNvSpPr>
              <p:nvPr/>
            </p:nvSpPr>
            <p:spPr bwMode="auto">
              <a:xfrm>
                <a:off x="1266" y="1060"/>
                <a:ext cx="130" cy="216"/>
              </a:xfrm>
              <a:custGeom>
                <a:avLst/>
                <a:gdLst/>
                <a:ahLst/>
                <a:cxnLst>
                  <a:cxn ang="0">
                    <a:pos x="10" y="15"/>
                  </a:cxn>
                  <a:cxn ang="0">
                    <a:pos x="5" y="184"/>
                  </a:cxn>
                  <a:cxn ang="0">
                    <a:pos x="2" y="206"/>
                  </a:cxn>
                  <a:cxn ang="0">
                    <a:pos x="0" y="215"/>
                  </a:cxn>
                  <a:cxn ang="0">
                    <a:pos x="79" y="174"/>
                  </a:cxn>
                  <a:cxn ang="0">
                    <a:pos x="129" y="136"/>
                  </a:cxn>
                  <a:cxn ang="0">
                    <a:pos x="129" y="79"/>
                  </a:cxn>
                  <a:cxn ang="0">
                    <a:pos x="123" y="0"/>
                  </a:cxn>
                  <a:cxn ang="0">
                    <a:pos x="10" y="15"/>
                  </a:cxn>
                </a:cxnLst>
                <a:rect l="0" t="0" r="r" b="b"/>
                <a:pathLst>
                  <a:path w="130" h="216">
                    <a:moveTo>
                      <a:pt x="10" y="15"/>
                    </a:moveTo>
                    <a:lnTo>
                      <a:pt x="5" y="184"/>
                    </a:lnTo>
                    <a:lnTo>
                      <a:pt x="2" y="206"/>
                    </a:lnTo>
                    <a:lnTo>
                      <a:pt x="0" y="215"/>
                    </a:lnTo>
                    <a:lnTo>
                      <a:pt x="79" y="174"/>
                    </a:lnTo>
                    <a:lnTo>
                      <a:pt x="129" y="136"/>
                    </a:lnTo>
                    <a:lnTo>
                      <a:pt x="129" y="79"/>
                    </a:lnTo>
                    <a:lnTo>
                      <a:pt x="123" y="0"/>
                    </a:lnTo>
                    <a:lnTo>
                      <a:pt x="10" y="15"/>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30" name="Oval 25"/>
              <p:cNvSpPr>
                <a:spLocks noChangeArrowheads="1"/>
              </p:cNvSpPr>
              <p:nvPr/>
            </p:nvSpPr>
            <p:spPr bwMode="auto">
              <a:xfrm>
                <a:off x="1331" y="1112"/>
                <a:ext cx="93" cy="207"/>
              </a:xfrm>
              <a:prstGeom prst="ellipse">
                <a:avLst/>
              </a:prstGeom>
              <a:solidFill>
                <a:srgbClr val="FFFFFF"/>
              </a:solidFill>
              <a:ln w="127000">
                <a:noFill/>
                <a:round/>
                <a:headEnd/>
                <a:tailEnd/>
              </a:ln>
              <a:effectLst/>
            </p:spPr>
            <p:txBody>
              <a:bodyPr wrap="none" anchor="ctr"/>
              <a:lstStyle/>
              <a:p>
                <a:endParaRPr lang="fr-FR"/>
              </a:p>
            </p:txBody>
          </p:sp>
          <p:sp>
            <p:nvSpPr>
              <p:cNvPr id="31" name="Rectangle 26"/>
              <p:cNvSpPr>
                <a:spLocks noChangeArrowheads="1"/>
              </p:cNvSpPr>
              <p:nvPr/>
            </p:nvSpPr>
            <p:spPr bwMode="auto">
              <a:xfrm>
                <a:off x="1333" y="1112"/>
                <a:ext cx="44" cy="207"/>
              </a:xfrm>
              <a:prstGeom prst="rect">
                <a:avLst/>
              </a:prstGeom>
              <a:solidFill>
                <a:srgbClr val="FFFFFF"/>
              </a:solidFill>
              <a:ln w="127000">
                <a:noFill/>
                <a:miter lim="800000"/>
                <a:headEnd/>
                <a:tailEnd/>
              </a:ln>
              <a:effectLst/>
            </p:spPr>
            <p:txBody>
              <a:bodyPr wrap="none" anchor="ctr"/>
              <a:lstStyle/>
              <a:p>
                <a:endParaRPr lang="fr-FR"/>
              </a:p>
            </p:txBody>
          </p:sp>
          <p:sp>
            <p:nvSpPr>
              <p:cNvPr id="32" name="Oval 27"/>
              <p:cNvSpPr>
                <a:spLocks noChangeArrowheads="1"/>
              </p:cNvSpPr>
              <p:nvPr/>
            </p:nvSpPr>
            <p:spPr bwMode="auto">
              <a:xfrm>
                <a:off x="1278" y="1112"/>
                <a:ext cx="93" cy="207"/>
              </a:xfrm>
              <a:prstGeom prst="ellipse">
                <a:avLst/>
              </a:prstGeom>
              <a:solidFill>
                <a:srgbClr val="FFFFFF"/>
              </a:solidFill>
              <a:ln w="127000">
                <a:noFill/>
                <a:round/>
                <a:headEnd/>
                <a:tailEnd/>
              </a:ln>
              <a:effectLst/>
            </p:spPr>
            <p:txBody>
              <a:bodyPr wrap="none" anchor="ctr"/>
              <a:lstStyle/>
              <a:p>
                <a:endParaRPr lang="fr-FR"/>
              </a:p>
            </p:txBody>
          </p:sp>
          <p:sp>
            <p:nvSpPr>
              <p:cNvPr id="33" name="Oval 28"/>
              <p:cNvSpPr>
                <a:spLocks noChangeArrowheads="1"/>
              </p:cNvSpPr>
              <p:nvPr/>
            </p:nvSpPr>
            <p:spPr bwMode="auto">
              <a:xfrm>
                <a:off x="1301" y="1163"/>
                <a:ext cx="44" cy="106"/>
              </a:xfrm>
              <a:prstGeom prst="ellipse">
                <a:avLst/>
              </a:prstGeom>
              <a:solidFill>
                <a:srgbClr val="FFFFFF"/>
              </a:solidFill>
              <a:ln w="12700">
                <a:solidFill>
                  <a:srgbClr val="C0C0C0"/>
                </a:solidFill>
                <a:round/>
                <a:headEnd/>
                <a:tailEnd/>
              </a:ln>
              <a:effectLst/>
            </p:spPr>
            <p:txBody>
              <a:bodyPr wrap="none" anchor="ctr"/>
              <a:lstStyle/>
              <a:p>
                <a:endParaRPr lang="fr-FR"/>
              </a:p>
            </p:txBody>
          </p:sp>
          <p:sp>
            <p:nvSpPr>
              <p:cNvPr id="34" name="Oval 29"/>
              <p:cNvSpPr>
                <a:spLocks noChangeArrowheads="1"/>
              </p:cNvSpPr>
              <p:nvPr/>
            </p:nvSpPr>
            <p:spPr bwMode="auto">
              <a:xfrm>
                <a:off x="1304" y="1174"/>
                <a:ext cx="34" cy="81"/>
              </a:xfrm>
              <a:prstGeom prst="ellipse">
                <a:avLst/>
              </a:prstGeom>
              <a:solidFill>
                <a:srgbClr val="FFFFFF"/>
              </a:solidFill>
              <a:ln w="12700">
                <a:noFill/>
                <a:round/>
                <a:headEnd/>
                <a:tailEnd/>
              </a:ln>
              <a:effectLst/>
            </p:spPr>
            <p:txBody>
              <a:bodyPr wrap="none" anchor="ctr"/>
              <a:lstStyle/>
              <a:p>
                <a:endParaRPr lang="fr-FR"/>
              </a:p>
            </p:txBody>
          </p:sp>
          <p:sp>
            <p:nvSpPr>
              <p:cNvPr id="35" name="Freeform 30"/>
              <p:cNvSpPr>
                <a:spLocks/>
              </p:cNvSpPr>
              <p:nvPr/>
            </p:nvSpPr>
            <p:spPr bwMode="auto">
              <a:xfrm>
                <a:off x="1858" y="1014"/>
                <a:ext cx="526" cy="241"/>
              </a:xfrm>
              <a:custGeom>
                <a:avLst/>
                <a:gdLst/>
                <a:ahLst/>
                <a:cxnLst>
                  <a:cxn ang="0">
                    <a:pos x="171" y="67"/>
                  </a:cxn>
                  <a:cxn ang="0">
                    <a:pos x="525" y="36"/>
                  </a:cxn>
                  <a:cxn ang="0">
                    <a:pos x="525" y="150"/>
                  </a:cxn>
                  <a:cxn ang="0">
                    <a:pos x="519" y="160"/>
                  </a:cxn>
                  <a:cxn ang="0">
                    <a:pos x="513" y="166"/>
                  </a:cxn>
                  <a:cxn ang="0">
                    <a:pos x="514" y="183"/>
                  </a:cxn>
                  <a:cxn ang="0">
                    <a:pos x="458" y="193"/>
                  </a:cxn>
                  <a:cxn ang="0">
                    <a:pos x="368" y="210"/>
                  </a:cxn>
                  <a:cxn ang="0">
                    <a:pos x="273" y="226"/>
                  </a:cxn>
                  <a:cxn ang="0">
                    <a:pos x="247" y="231"/>
                  </a:cxn>
                  <a:cxn ang="0">
                    <a:pos x="222" y="236"/>
                  </a:cxn>
                  <a:cxn ang="0">
                    <a:pos x="202" y="239"/>
                  </a:cxn>
                  <a:cxn ang="0">
                    <a:pos x="174" y="240"/>
                  </a:cxn>
                  <a:cxn ang="0">
                    <a:pos x="151" y="240"/>
                  </a:cxn>
                  <a:cxn ang="0">
                    <a:pos x="145" y="237"/>
                  </a:cxn>
                  <a:cxn ang="0">
                    <a:pos x="138" y="211"/>
                  </a:cxn>
                  <a:cxn ang="0">
                    <a:pos x="126" y="183"/>
                  </a:cxn>
                  <a:cxn ang="0">
                    <a:pos x="112" y="168"/>
                  </a:cxn>
                  <a:cxn ang="0">
                    <a:pos x="88" y="156"/>
                  </a:cxn>
                  <a:cxn ang="0">
                    <a:pos x="53" y="151"/>
                  </a:cxn>
                  <a:cxn ang="0">
                    <a:pos x="26" y="150"/>
                  </a:cxn>
                  <a:cxn ang="0">
                    <a:pos x="13" y="161"/>
                  </a:cxn>
                  <a:cxn ang="0">
                    <a:pos x="6" y="174"/>
                  </a:cxn>
                  <a:cxn ang="0">
                    <a:pos x="0" y="192"/>
                  </a:cxn>
                  <a:cxn ang="0">
                    <a:pos x="1" y="0"/>
                  </a:cxn>
                  <a:cxn ang="0">
                    <a:pos x="133" y="24"/>
                  </a:cxn>
                  <a:cxn ang="0">
                    <a:pos x="148" y="32"/>
                  </a:cxn>
                  <a:cxn ang="0">
                    <a:pos x="171" y="67"/>
                  </a:cxn>
                </a:cxnLst>
                <a:rect l="0" t="0" r="r" b="b"/>
                <a:pathLst>
                  <a:path w="526" h="241">
                    <a:moveTo>
                      <a:pt x="171" y="67"/>
                    </a:moveTo>
                    <a:lnTo>
                      <a:pt x="525" y="36"/>
                    </a:lnTo>
                    <a:lnTo>
                      <a:pt x="525" y="150"/>
                    </a:lnTo>
                    <a:lnTo>
                      <a:pt x="519" y="160"/>
                    </a:lnTo>
                    <a:lnTo>
                      <a:pt x="513" y="166"/>
                    </a:lnTo>
                    <a:lnTo>
                      <a:pt x="514" y="183"/>
                    </a:lnTo>
                    <a:lnTo>
                      <a:pt x="458" y="193"/>
                    </a:lnTo>
                    <a:lnTo>
                      <a:pt x="368" y="210"/>
                    </a:lnTo>
                    <a:lnTo>
                      <a:pt x="273" y="226"/>
                    </a:lnTo>
                    <a:lnTo>
                      <a:pt x="247" y="231"/>
                    </a:lnTo>
                    <a:lnTo>
                      <a:pt x="222" y="236"/>
                    </a:lnTo>
                    <a:lnTo>
                      <a:pt x="202" y="239"/>
                    </a:lnTo>
                    <a:lnTo>
                      <a:pt x="174" y="240"/>
                    </a:lnTo>
                    <a:lnTo>
                      <a:pt x="151" y="240"/>
                    </a:lnTo>
                    <a:lnTo>
                      <a:pt x="145" y="237"/>
                    </a:lnTo>
                    <a:lnTo>
                      <a:pt x="138" y="211"/>
                    </a:lnTo>
                    <a:lnTo>
                      <a:pt x="126" y="183"/>
                    </a:lnTo>
                    <a:lnTo>
                      <a:pt x="112" y="168"/>
                    </a:lnTo>
                    <a:lnTo>
                      <a:pt x="88" y="156"/>
                    </a:lnTo>
                    <a:lnTo>
                      <a:pt x="53" y="151"/>
                    </a:lnTo>
                    <a:lnTo>
                      <a:pt x="26" y="150"/>
                    </a:lnTo>
                    <a:lnTo>
                      <a:pt x="13" y="161"/>
                    </a:lnTo>
                    <a:lnTo>
                      <a:pt x="6" y="174"/>
                    </a:lnTo>
                    <a:lnTo>
                      <a:pt x="0" y="192"/>
                    </a:lnTo>
                    <a:lnTo>
                      <a:pt x="1" y="0"/>
                    </a:lnTo>
                    <a:lnTo>
                      <a:pt x="133" y="24"/>
                    </a:lnTo>
                    <a:lnTo>
                      <a:pt x="148" y="32"/>
                    </a:lnTo>
                    <a:lnTo>
                      <a:pt x="171" y="67"/>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36" name="Freeform 31"/>
              <p:cNvSpPr>
                <a:spLocks/>
              </p:cNvSpPr>
              <p:nvPr/>
            </p:nvSpPr>
            <p:spPr bwMode="auto">
              <a:xfrm>
                <a:off x="1204" y="636"/>
                <a:ext cx="864" cy="52"/>
              </a:xfrm>
              <a:custGeom>
                <a:avLst/>
                <a:gdLst/>
                <a:ahLst/>
                <a:cxnLst>
                  <a:cxn ang="0">
                    <a:pos x="0" y="4"/>
                  </a:cxn>
                  <a:cxn ang="0">
                    <a:pos x="343" y="20"/>
                  </a:cxn>
                  <a:cxn ang="0">
                    <a:pos x="531" y="42"/>
                  </a:cxn>
                  <a:cxn ang="0">
                    <a:pos x="551" y="47"/>
                  </a:cxn>
                  <a:cxn ang="0">
                    <a:pos x="571" y="51"/>
                  </a:cxn>
                  <a:cxn ang="0">
                    <a:pos x="863" y="50"/>
                  </a:cxn>
                  <a:cxn ang="0">
                    <a:pos x="830" y="41"/>
                  </a:cxn>
                  <a:cxn ang="0">
                    <a:pos x="685" y="20"/>
                  </a:cxn>
                  <a:cxn ang="0">
                    <a:pos x="198" y="0"/>
                  </a:cxn>
                  <a:cxn ang="0">
                    <a:pos x="0" y="4"/>
                  </a:cxn>
                </a:cxnLst>
                <a:rect l="0" t="0" r="r" b="b"/>
                <a:pathLst>
                  <a:path w="864" h="52">
                    <a:moveTo>
                      <a:pt x="0" y="4"/>
                    </a:moveTo>
                    <a:lnTo>
                      <a:pt x="343" y="20"/>
                    </a:lnTo>
                    <a:lnTo>
                      <a:pt x="531" y="42"/>
                    </a:lnTo>
                    <a:lnTo>
                      <a:pt x="551" y="47"/>
                    </a:lnTo>
                    <a:lnTo>
                      <a:pt x="571" y="51"/>
                    </a:lnTo>
                    <a:lnTo>
                      <a:pt x="863" y="50"/>
                    </a:lnTo>
                    <a:lnTo>
                      <a:pt x="830" y="41"/>
                    </a:lnTo>
                    <a:lnTo>
                      <a:pt x="685" y="20"/>
                    </a:lnTo>
                    <a:lnTo>
                      <a:pt x="198" y="0"/>
                    </a:lnTo>
                    <a:lnTo>
                      <a:pt x="0" y="4"/>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37" name="Freeform 32"/>
              <p:cNvSpPr>
                <a:spLocks/>
              </p:cNvSpPr>
              <p:nvPr/>
            </p:nvSpPr>
            <p:spPr bwMode="auto">
              <a:xfrm>
                <a:off x="2012" y="1234"/>
                <a:ext cx="382" cy="99"/>
              </a:xfrm>
              <a:custGeom>
                <a:avLst/>
                <a:gdLst/>
                <a:ahLst/>
                <a:cxnLst>
                  <a:cxn ang="0">
                    <a:pos x="9" y="94"/>
                  </a:cxn>
                  <a:cxn ang="0">
                    <a:pos x="61" y="98"/>
                  </a:cxn>
                  <a:cxn ang="0">
                    <a:pos x="204" y="76"/>
                  </a:cxn>
                  <a:cxn ang="0">
                    <a:pos x="330" y="46"/>
                  </a:cxn>
                  <a:cxn ang="0">
                    <a:pos x="359" y="34"/>
                  </a:cxn>
                  <a:cxn ang="0">
                    <a:pos x="378" y="15"/>
                  </a:cxn>
                  <a:cxn ang="0">
                    <a:pos x="381" y="0"/>
                  </a:cxn>
                  <a:cxn ang="0">
                    <a:pos x="0" y="71"/>
                  </a:cxn>
                  <a:cxn ang="0">
                    <a:pos x="9" y="94"/>
                  </a:cxn>
                </a:cxnLst>
                <a:rect l="0" t="0" r="r" b="b"/>
                <a:pathLst>
                  <a:path w="382" h="99">
                    <a:moveTo>
                      <a:pt x="9" y="94"/>
                    </a:moveTo>
                    <a:lnTo>
                      <a:pt x="61" y="98"/>
                    </a:lnTo>
                    <a:lnTo>
                      <a:pt x="204" y="76"/>
                    </a:lnTo>
                    <a:lnTo>
                      <a:pt x="330" y="46"/>
                    </a:lnTo>
                    <a:lnTo>
                      <a:pt x="359" y="34"/>
                    </a:lnTo>
                    <a:lnTo>
                      <a:pt x="378" y="15"/>
                    </a:lnTo>
                    <a:lnTo>
                      <a:pt x="381" y="0"/>
                    </a:lnTo>
                    <a:lnTo>
                      <a:pt x="0" y="71"/>
                    </a:lnTo>
                    <a:lnTo>
                      <a:pt x="9" y="94"/>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38" name="Freeform 33"/>
              <p:cNvSpPr>
                <a:spLocks/>
              </p:cNvSpPr>
              <p:nvPr/>
            </p:nvSpPr>
            <p:spPr bwMode="auto">
              <a:xfrm>
                <a:off x="1681" y="984"/>
                <a:ext cx="178" cy="312"/>
              </a:xfrm>
              <a:custGeom>
                <a:avLst/>
                <a:gdLst/>
                <a:ahLst/>
                <a:cxnLst>
                  <a:cxn ang="0">
                    <a:pos x="0" y="0"/>
                  </a:cxn>
                  <a:cxn ang="0">
                    <a:pos x="177" y="29"/>
                  </a:cxn>
                  <a:cxn ang="0">
                    <a:pos x="177" y="217"/>
                  </a:cxn>
                  <a:cxn ang="0">
                    <a:pos x="168" y="231"/>
                  </a:cxn>
                  <a:cxn ang="0">
                    <a:pos x="164" y="247"/>
                  </a:cxn>
                  <a:cxn ang="0">
                    <a:pos x="163" y="264"/>
                  </a:cxn>
                  <a:cxn ang="0">
                    <a:pos x="163" y="311"/>
                  </a:cxn>
                  <a:cxn ang="0">
                    <a:pos x="30" y="282"/>
                  </a:cxn>
                  <a:cxn ang="0">
                    <a:pos x="12" y="275"/>
                  </a:cxn>
                  <a:cxn ang="0">
                    <a:pos x="0" y="228"/>
                  </a:cxn>
                  <a:cxn ang="0">
                    <a:pos x="0" y="0"/>
                  </a:cxn>
                </a:cxnLst>
                <a:rect l="0" t="0" r="r" b="b"/>
                <a:pathLst>
                  <a:path w="178" h="312">
                    <a:moveTo>
                      <a:pt x="0" y="0"/>
                    </a:moveTo>
                    <a:lnTo>
                      <a:pt x="177" y="29"/>
                    </a:lnTo>
                    <a:lnTo>
                      <a:pt x="177" y="217"/>
                    </a:lnTo>
                    <a:lnTo>
                      <a:pt x="168" y="231"/>
                    </a:lnTo>
                    <a:lnTo>
                      <a:pt x="164" y="247"/>
                    </a:lnTo>
                    <a:lnTo>
                      <a:pt x="163" y="264"/>
                    </a:lnTo>
                    <a:lnTo>
                      <a:pt x="163" y="311"/>
                    </a:lnTo>
                    <a:lnTo>
                      <a:pt x="30" y="282"/>
                    </a:lnTo>
                    <a:lnTo>
                      <a:pt x="12" y="275"/>
                    </a:lnTo>
                    <a:lnTo>
                      <a:pt x="0" y="228"/>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39" name="Freeform 34"/>
              <p:cNvSpPr>
                <a:spLocks/>
              </p:cNvSpPr>
              <p:nvPr/>
            </p:nvSpPr>
            <p:spPr bwMode="auto">
              <a:xfrm>
                <a:off x="1769" y="686"/>
                <a:ext cx="367" cy="86"/>
              </a:xfrm>
              <a:custGeom>
                <a:avLst/>
                <a:gdLst/>
                <a:ahLst/>
                <a:cxnLst>
                  <a:cxn ang="0">
                    <a:pos x="0" y="1"/>
                  </a:cxn>
                  <a:cxn ang="0">
                    <a:pos x="277" y="0"/>
                  </a:cxn>
                  <a:cxn ang="0">
                    <a:pos x="302" y="1"/>
                  </a:cxn>
                  <a:cxn ang="0">
                    <a:pos x="319" y="9"/>
                  </a:cxn>
                  <a:cxn ang="0">
                    <a:pos x="328" y="20"/>
                  </a:cxn>
                  <a:cxn ang="0">
                    <a:pos x="366" y="74"/>
                  </a:cxn>
                  <a:cxn ang="0">
                    <a:pos x="86" y="85"/>
                  </a:cxn>
                  <a:cxn ang="0">
                    <a:pos x="79" y="56"/>
                  </a:cxn>
                  <a:cxn ang="0">
                    <a:pos x="71" y="37"/>
                  </a:cxn>
                  <a:cxn ang="0">
                    <a:pos x="67" y="30"/>
                  </a:cxn>
                  <a:cxn ang="0">
                    <a:pos x="48" y="20"/>
                  </a:cxn>
                  <a:cxn ang="0">
                    <a:pos x="0" y="1"/>
                  </a:cxn>
                </a:cxnLst>
                <a:rect l="0" t="0" r="r" b="b"/>
                <a:pathLst>
                  <a:path w="367" h="86">
                    <a:moveTo>
                      <a:pt x="0" y="1"/>
                    </a:moveTo>
                    <a:lnTo>
                      <a:pt x="277" y="0"/>
                    </a:lnTo>
                    <a:lnTo>
                      <a:pt x="302" y="1"/>
                    </a:lnTo>
                    <a:lnTo>
                      <a:pt x="319" y="9"/>
                    </a:lnTo>
                    <a:lnTo>
                      <a:pt x="328" y="20"/>
                    </a:lnTo>
                    <a:lnTo>
                      <a:pt x="366" y="74"/>
                    </a:lnTo>
                    <a:lnTo>
                      <a:pt x="86" y="85"/>
                    </a:lnTo>
                    <a:lnTo>
                      <a:pt x="79" y="56"/>
                    </a:lnTo>
                    <a:lnTo>
                      <a:pt x="71" y="37"/>
                    </a:lnTo>
                    <a:lnTo>
                      <a:pt x="67" y="30"/>
                    </a:lnTo>
                    <a:lnTo>
                      <a:pt x="48" y="20"/>
                    </a:lnTo>
                    <a:lnTo>
                      <a:pt x="0" y="1"/>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0" name="Freeform 35"/>
              <p:cNvSpPr>
                <a:spLocks/>
              </p:cNvSpPr>
              <p:nvPr/>
            </p:nvSpPr>
            <p:spPr bwMode="auto">
              <a:xfrm>
                <a:off x="1662" y="675"/>
                <a:ext cx="191" cy="229"/>
              </a:xfrm>
              <a:custGeom>
                <a:avLst/>
                <a:gdLst/>
                <a:ahLst/>
                <a:cxnLst>
                  <a:cxn ang="0">
                    <a:pos x="48" y="0"/>
                  </a:cxn>
                  <a:cxn ang="0">
                    <a:pos x="100" y="11"/>
                  </a:cxn>
                  <a:cxn ang="0">
                    <a:pos x="152" y="28"/>
                  </a:cxn>
                  <a:cxn ang="0">
                    <a:pos x="173" y="39"/>
                  </a:cxn>
                  <a:cxn ang="0">
                    <a:pos x="184" y="59"/>
                  </a:cxn>
                  <a:cxn ang="0">
                    <a:pos x="190" y="82"/>
                  </a:cxn>
                  <a:cxn ang="0">
                    <a:pos x="190" y="94"/>
                  </a:cxn>
                  <a:cxn ang="0">
                    <a:pos x="64" y="64"/>
                  </a:cxn>
                  <a:cxn ang="0">
                    <a:pos x="37" y="64"/>
                  </a:cxn>
                  <a:cxn ang="0">
                    <a:pos x="0" y="228"/>
                  </a:cxn>
                  <a:cxn ang="0">
                    <a:pos x="30" y="47"/>
                  </a:cxn>
                  <a:cxn ang="0">
                    <a:pos x="48" y="0"/>
                  </a:cxn>
                </a:cxnLst>
                <a:rect l="0" t="0" r="r" b="b"/>
                <a:pathLst>
                  <a:path w="191" h="229">
                    <a:moveTo>
                      <a:pt x="48" y="0"/>
                    </a:moveTo>
                    <a:lnTo>
                      <a:pt x="100" y="11"/>
                    </a:lnTo>
                    <a:lnTo>
                      <a:pt x="152" y="28"/>
                    </a:lnTo>
                    <a:lnTo>
                      <a:pt x="173" y="39"/>
                    </a:lnTo>
                    <a:lnTo>
                      <a:pt x="184" y="59"/>
                    </a:lnTo>
                    <a:lnTo>
                      <a:pt x="190" y="82"/>
                    </a:lnTo>
                    <a:lnTo>
                      <a:pt x="190" y="94"/>
                    </a:lnTo>
                    <a:lnTo>
                      <a:pt x="64" y="64"/>
                    </a:lnTo>
                    <a:lnTo>
                      <a:pt x="37" y="64"/>
                    </a:lnTo>
                    <a:lnTo>
                      <a:pt x="0" y="228"/>
                    </a:lnTo>
                    <a:lnTo>
                      <a:pt x="30" y="47"/>
                    </a:lnTo>
                    <a:lnTo>
                      <a:pt x="48"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1" name="Freeform 36"/>
              <p:cNvSpPr>
                <a:spLocks/>
              </p:cNvSpPr>
              <p:nvPr/>
            </p:nvSpPr>
            <p:spPr bwMode="auto">
              <a:xfrm>
                <a:off x="1722" y="752"/>
                <a:ext cx="559" cy="330"/>
              </a:xfrm>
              <a:custGeom>
                <a:avLst/>
                <a:gdLst/>
                <a:ahLst/>
                <a:cxnLst>
                  <a:cxn ang="0">
                    <a:pos x="412" y="8"/>
                  </a:cxn>
                  <a:cxn ang="0">
                    <a:pos x="510" y="208"/>
                  </a:cxn>
                  <a:cxn ang="0">
                    <a:pos x="558" y="222"/>
                  </a:cxn>
                  <a:cxn ang="0">
                    <a:pos x="218" y="242"/>
                  </a:cxn>
                  <a:cxn ang="0">
                    <a:pos x="184" y="236"/>
                  </a:cxn>
                  <a:cxn ang="0">
                    <a:pos x="171" y="217"/>
                  </a:cxn>
                  <a:cxn ang="0">
                    <a:pos x="488" y="191"/>
                  </a:cxn>
                  <a:cxn ang="0">
                    <a:pos x="409" y="24"/>
                  </a:cxn>
                  <a:cxn ang="0">
                    <a:pos x="124" y="36"/>
                  </a:cxn>
                  <a:cxn ang="0">
                    <a:pos x="159" y="191"/>
                  </a:cxn>
                  <a:cxn ang="0">
                    <a:pos x="171" y="218"/>
                  </a:cxn>
                  <a:cxn ang="0">
                    <a:pos x="184" y="236"/>
                  </a:cxn>
                  <a:cxn ang="0">
                    <a:pos x="260" y="260"/>
                  </a:cxn>
                  <a:cxn ang="0">
                    <a:pos x="294" y="273"/>
                  </a:cxn>
                  <a:cxn ang="0">
                    <a:pos x="305" y="279"/>
                  </a:cxn>
                  <a:cxn ang="0">
                    <a:pos x="314" y="291"/>
                  </a:cxn>
                  <a:cxn ang="0">
                    <a:pos x="318" y="297"/>
                  </a:cxn>
                  <a:cxn ang="0">
                    <a:pos x="333" y="326"/>
                  </a:cxn>
                  <a:cxn ang="0">
                    <a:pos x="307" y="329"/>
                  </a:cxn>
                  <a:cxn ang="0">
                    <a:pos x="295" y="310"/>
                  </a:cxn>
                  <a:cxn ang="0">
                    <a:pos x="284" y="292"/>
                  </a:cxn>
                  <a:cxn ang="0">
                    <a:pos x="270" y="284"/>
                  </a:cxn>
                  <a:cxn ang="0">
                    <a:pos x="139" y="261"/>
                  </a:cxn>
                  <a:cxn ang="0">
                    <a:pos x="139" y="214"/>
                  </a:cxn>
                  <a:cxn ang="0">
                    <a:pos x="118" y="89"/>
                  </a:cxn>
                  <a:cxn ang="0">
                    <a:pos x="109" y="47"/>
                  </a:cxn>
                  <a:cxn ang="0">
                    <a:pos x="104" y="41"/>
                  </a:cxn>
                  <a:cxn ang="0">
                    <a:pos x="98" y="34"/>
                  </a:cxn>
                  <a:cxn ang="0">
                    <a:pos x="80" y="31"/>
                  </a:cxn>
                  <a:cxn ang="0">
                    <a:pos x="0" y="22"/>
                  </a:cxn>
                  <a:cxn ang="0">
                    <a:pos x="4" y="0"/>
                  </a:cxn>
                  <a:cxn ang="0">
                    <a:pos x="92" y="8"/>
                  </a:cxn>
                  <a:cxn ang="0">
                    <a:pos x="129" y="18"/>
                  </a:cxn>
                  <a:cxn ang="0">
                    <a:pos x="412" y="8"/>
                  </a:cxn>
                </a:cxnLst>
                <a:rect l="0" t="0" r="r" b="b"/>
                <a:pathLst>
                  <a:path w="559" h="330">
                    <a:moveTo>
                      <a:pt x="412" y="8"/>
                    </a:moveTo>
                    <a:lnTo>
                      <a:pt x="510" y="208"/>
                    </a:lnTo>
                    <a:lnTo>
                      <a:pt x="558" y="222"/>
                    </a:lnTo>
                    <a:lnTo>
                      <a:pt x="218" y="242"/>
                    </a:lnTo>
                    <a:lnTo>
                      <a:pt x="184" y="236"/>
                    </a:lnTo>
                    <a:lnTo>
                      <a:pt x="171" y="217"/>
                    </a:lnTo>
                    <a:lnTo>
                      <a:pt x="488" y="191"/>
                    </a:lnTo>
                    <a:lnTo>
                      <a:pt x="409" y="24"/>
                    </a:lnTo>
                    <a:lnTo>
                      <a:pt x="124" y="36"/>
                    </a:lnTo>
                    <a:lnTo>
                      <a:pt x="159" y="191"/>
                    </a:lnTo>
                    <a:lnTo>
                      <a:pt x="171" y="218"/>
                    </a:lnTo>
                    <a:lnTo>
                      <a:pt x="184" y="236"/>
                    </a:lnTo>
                    <a:lnTo>
                      <a:pt x="260" y="260"/>
                    </a:lnTo>
                    <a:lnTo>
                      <a:pt x="294" y="273"/>
                    </a:lnTo>
                    <a:lnTo>
                      <a:pt x="305" y="279"/>
                    </a:lnTo>
                    <a:lnTo>
                      <a:pt x="314" y="291"/>
                    </a:lnTo>
                    <a:lnTo>
                      <a:pt x="318" y="297"/>
                    </a:lnTo>
                    <a:lnTo>
                      <a:pt x="333" y="326"/>
                    </a:lnTo>
                    <a:lnTo>
                      <a:pt x="307" y="329"/>
                    </a:lnTo>
                    <a:lnTo>
                      <a:pt x="295" y="310"/>
                    </a:lnTo>
                    <a:lnTo>
                      <a:pt x="284" y="292"/>
                    </a:lnTo>
                    <a:lnTo>
                      <a:pt x="270" y="284"/>
                    </a:lnTo>
                    <a:lnTo>
                      <a:pt x="139" y="261"/>
                    </a:lnTo>
                    <a:lnTo>
                      <a:pt x="139" y="214"/>
                    </a:lnTo>
                    <a:lnTo>
                      <a:pt x="118" y="89"/>
                    </a:lnTo>
                    <a:lnTo>
                      <a:pt x="109" y="47"/>
                    </a:lnTo>
                    <a:lnTo>
                      <a:pt x="104" y="41"/>
                    </a:lnTo>
                    <a:lnTo>
                      <a:pt x="98" y="34"/>
                    </a:lnTo>
                    <a:lnTo>
                      <a:pt x="80" y="31"/>
                    </a:lnTo>
                    <a:lnTo>
                      <a:pt x="0" y="22"/>
                    </a:lnTo>
                    <a:lnTo>
                      <a:pt x="4" y="0"/>
                    </a:lnTo>
                    <a:lnTo>
                      <a:pt x="92" y="8"/>
                    </a:lnTo>
                    <a:lnTo>
                      <a:pt x="129" y="18"/>
                    </a:lnTo>
                    <a:lnTo>
                      <a:pt x="412" y="8"/>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2" name="Freeform 37"/>
              <p:cNvSpPr>
                <a:spLocks/>
              </p:cNvSpPr>
              <p:nvPr/>
            </p:nvSpPr>
            <p:spPr bwMode="auto">
              <a:xfrm>
                <a:off x="1681" y="776"/>
                <a:ext cx="180" cy="238"/>
              </a:xfrm>
              <a:custGeom>
                <a:avLst/>
                <a:gdLst/>
                <a:ahLst/>
                <a:cxnLst>
                  <a:cxn ang="0">
                    <a:pos x="42" y="0"/>
                  </a:cxn>
                  <a:cxn ang="0">
                    <a:pos x="115" y="6"/>
                  </a:cxn>
                  <a:cxn ang="0">
                    <a:pos x="133" y="10"/>
                  </a:cxn>
                  <a:cxn ang="0">
                    <a:pos x="141" y="14"/>
                  </a:cxn>
                  <a:cxn ang="0">
                    <a:pos x="148" y="20"/>
                  </a:cxn>
                  <a:cxn ang="0">
                    <a:pos x="152" y="27"/>
                  </a:cxn>
                  <a:cxn ang="0">
                    <a:pos x="156" y="48"/>
                  </a:cxn>
                  <a:cxn ang="0">
                    <a:pos x="179" y="194"/>
                  </a:cxn>
                  <a:cxn ang="0">
                    <a:pos x="179" y="237"/>
                  </a:cxn>
                  <a:cxn ang="0">
                    <a:pos x="67" y="219"/>
                  </a:cxn>
                  <a:cxn ang="0">
                    <a:pos x="67" y="190"/>
                  </a:cxn>
                  <a:cxn ang="0">
                    <a:pos x="133" y="201"/>
                  </a:cxn>
                  <a:cxn ang="0">
                    <a:pos x="145" y="203"/>
                  </a:cxn>
                  <a:cxn ang="0">
                    <a:pos x="157" y="196"/>
                  </a:cxn>
                  <a:cxn ang="0">
                    <a:pos x="162" y="186"/>
                  </a:cxn>
                  <a:cxn ang="0">
                    <a:pos x="163" y="172"/>
                  </a:cxn>
                  <a:cxn ang="0">
                    <a:pos x="159" y="148"/>
                  </a:cxn>
                  <a:cxn ang="0">
                    <a:pos x="147" y="65"/>
                  </a:cxn>
                  <a:cxn ang="0">
                    <a:pos x="143" y="43"/>
                  </a:cxn>
                  <a:cxn ang="0">
                    <a:pos x="140" y="36"/>
                  </a:cxn>
                  <a:cxn ang="0">
                    <a:pos x="136" y="31"/>
                  </a:cxn>
                  <a:cxn ang="0">
                    <a:pos x="131" y="29"/>
                  </a:cxn>
                  <a:cxn ang="0">
                    <a:pos x="115" y="24"/>
                  </a:cxn>
                  <a:cxn ang="0">
                    <a:pos x="78" y="20"/>
                  </a:cxn>
                  <a:cxn ang="0">
                    <a:pos x="64" y="20"/>
                  </a:cxn>
                  <a:cxn ang="0">
                    <a:pos x="58" y="27"/>
                  </a:cxn>
                  <a:cxn ang="0">
                    <a:pos x="53" y="40"/>
                  </a:cxn>
                  <a:cxn ang="0">
                    <a:pos x="35" y="164"/>
                  </a:cxn>
                  <a:cxn ang="0">
                    <a:pos x="33" y="176"/>
                  </a:cxn>
                  <a:cxn ang="0">
                    <a:pos x="35" y="185"/>
                  </a:cxn>
                  <a:cxn ang="0">
                    <a:pos x="42" y="189"/>
                  </a:cxn>
                  <a:cxn ang="0">
                    <a:pos x="67" y="189"/>
                  </a:cxn>
                  <a:cxn ang="0">
                    <a:pos x="67" y="220"/>
                  </a:cxn>
                  <a:cxn ang="0">
                    <a:pos x="0" y="208"/>
                  </a:cxn>
                  <a:cxn ang="0">
                    <a:pos x="42" y="0"/>
                  </a:cxn>
                </a:cxnLst>
                <a:rect l="0" t="0" r="r" b="b"/>
                <a:pathLst>
                  <a:path w="180" h="238">
                    <a:moveTo>
                      <a:pt x="42" y="0"/>
                    </a:moveTo>
                    <a:lnTo>
                      <a:pt x="115" y="6"/>
                    </a:lnTo>
                    <a:lnTo>
                      <a:pt x="133" y="10"/>
                    </a:lnTo>
                    <a:lnTo>
                      <a:pt x="141" y="14"/>
                    </a:lnTo>
                    <a:lnTo>
                      <a:pt x="148" y="20"/>
                    </a:lnTo>
                    <a:lnTo>
                      <a:pt x="152" y="27"/>
                    </a:lnTo>
                    <a:lnTo>
                      <a:pt x="156" y="48"/>
                    </a:lnTo>
                    <a:lnTo>
                      <a:pt x="179" y="194"/>
                    </a:lnTo>
                    <a:lnTo>
                      <a:pt x="179" y="237"/>
                    </a:lnTo>
                    <a:lnTo>
                      <a:pt x="67" y="219"/>
                    </a:lnTo>
                    <a:lnTo>
                      <a:pt x="67" y="190"/>
                    </a:lnTo>
                    <a:lnTo>
                      <a:pt x="133" y="201"/>
                    </a:lnTo>
                    <a:lnTo>
                      <a:pt x="145" y="203"/>
                    </a:lnTo>
                    <a:lnTo>
                      <a:pt x="157" y="196"/>
                    </a:lnTo>
                    <a:lnTo>
                      <a:pt x="162" y="186"/>
                    </a:lnTo>
                    <a:lnTo>
                      <a:pt x="163" y="172"/>
                    </a:lnTo>
                    <a:lnTo>
                      <a:pt x="159" y="148"/>
                    </a:lnTo>
                    <a:lnTo>
                      <a:pt x="147" y="65"/>
                    </a:lnTo>
                    <a:lnTo>
                      <a:pt x="143" y="43"/>
                    </a:lnTo>
                    <a:lnTo>
                      <a:pt x="140" y="36"/>
                    </a:lnTo>
                    <a:lnTo>
                      <a:pt x="136" y="31"/>
                    </a:lnTo>
                    <a:lnTo>
                      <a:pt x="131" y="29"/>
                    </a:lnTo>
                    <a:lnTo>
                      <a:pt x="115" y="24"/>
                    </a:lnTo>
                    <a:lnTo>
                      <a:pt x="78" y="20"/>
                    </a:lnTo>
                    <a:lnTo>
                      <a:pt x="64" y="20"/>
                    </a:lnTo>
                    <a:lnTo>
                      <a:pt x="58" y="27"/>
                    </a:lnTo>
                    <a:lnTo>
                      <a:pt x="53" y="40"/>
                    </a:lnTo>
                    <a:lnTo>
                      <a:pt x="35" y="164"/>
                    </a:lnTo>
                    <a:lnTo>
                      <a:pt x="33" y="176"/>
                    </a:lnTo>
                    <a:lnTo>
                      <a:pt x="35" y="185"/>
                    </a:lnTo>
                    <a:lnTo>
                      <a:pt x="42" y="189"/>
                    </a:lnTo>
                    <a:lnTo>
                      <a:pt x="67" y="189"/>
                    </a:lnTo>
                    <a:lnTo>
                      <a:pt x="67" y="220"/>
                    </a:lnTo>
                    <a:lnTo>
                      <a:pt x="0" y="208"/>
                    </a:lnTo>
                    <a:lnTo>
                      <a:pt x="42"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3" name="Freeform 38"/>
              <p:cNvSpPr>
                <a:spLocks/>
              </p:cNvSpPr>
              <p:nvPr/>
            </p:nvSpPr>
            <p:spPr bwMode="auto">
              <a:xfrm>
                <a:off x="1128" y="1134"/>
                <a:ext cx="27" cy="51"/>
              </a:xfrm>
              <a:custGeom>
                <a:avLst/>
                <a:gdLst/>
                <a:ahLst/>
                <a:cxnLst>
                  <a:cxn ang="0">
                    <a:pos x="17" y="0"/>
                  </a:cxn>
                  <a:cxn ang="0">
                    <a:pos x="0" y="4"/>
                  </a:cxn>
                  <a:cxn ang="0">
                    <a:pos x="3" y="40"/>
                  </a:cxn>
                  <a:cxn ang="0">
                    <a:pos x="9" y="50"/>
                  </a:cxn>
                  <a:cxn ang="0">
                    <a:pos x="26" y="47"/>
                  </a:cxn>
                  <a:cxn ang="0">
                    <a:pos x="17" y="0"/>
                  </a:cxn>
                </a:cxnLst>
                <a:rect l="0" t="0" r="r" b="b"/>
                <a:pathLst>
                  <a:path w="27" h="51">
                    <a:moveTo>
                      <a:pt x="17" y="0"/>
                    </a:moveTo>
                    <a:lnTo>
                      <a:pt x="0" y="4"/>
                    </a:lnTo>
                    <a:lnTo>
                      <a:pt x="3" y="40"/>
                    </a:lnTo>
                    <a:lnTo>
                      <a:pt x="9" y="50"/>
                    </a:lnTo>
                    <a:lnTo>
                      <a:pt x="26" y="47"/>
                    </a:lnTo>
                    <a:lnTo>
                      <a:pt x="17"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4" name="Freeform 39"/>
              <p:cNvSpPr>
                <a:spLocks/>
              </p:cNvSpPr>
              <p:nvPr/>
            </p:nvSpPr>
            <p:spPr bwMode="auto">
              <a:xfrm>
                <a:off x="1139" y="641"/>
                <a:ext cx="573" cy="646"/>
              </a:xfrm>
              <a:custGeom>
                <a:avLst/>
                <a:gdLst/>
                <a:ahLst/>
                <a:cxnLst>
                  <a:cxn ang="0">
                    <a:pos x="65" y="0"/>
                  </a:cxn>
                  <a:cxn ang="0">
                    <a:pos x="25" y="219"/>
                  </a:cxn>
                  <a:cxn ang="0">
                    <a:pos x="12" y="247"/>
                  </a:cxn>
                  <a:cxn ang="0">
                    <a:pos x="0" y="341"/>
                  </a:cxn>
                  <a:cxn ang="0">
                    <a:pos x="0" y="424"/>
                  </a:cxn>
                  <a:cxn ang="0">
                    <a:pos x="0" y="492"/>
                  </a:cxn>
                  <a:cxn ang="0">
                    <a:pos x="9" y="538"/>
                  </a:cxn>
                  <a:cxn ang="0">
                    <a:pos x="144" y="565"/>
                  </a:cxn>
                  <a:cxn ang="0">
                    <a:pos x="144" y="492"/>
                  </a:cxn>
                  <a:cxn ang="0">
                    <a:pos x="145" y="471"/>
                  </a:cxn>
                  <a:cxn ang="0">
                    <a:pos x="148" y="457"/>
                  </a:cxn>
                  <a:cxn ang="0">
                    <a:pos x="157" y="441"/>
                  </a:cxn>
                  <a:cxn ang="0">
                    <a:pos x="169" y="427"/>
                  </a:cxn>
                  <a:cxn ang="0">
                    <a:pos x="181" y="416"/>
                  </a:cxn>
                  <a:cxn ang="0">
                    <a:pos x="198" y="412"/>
                  </a:cxn>
                  <a:cxn ang="0">
                    <a:pos x="215" y="412"/>
                  </a:cxn>
                  <a:cxn ang="0">
                    <a:pos x="232" y="416"/>
                  </a:cxn>
                  <a:cxn ang="0">
                    <a:pos x="245" y="424"/>
                  </a:cxn>
                  <a:cxn ang="0">
                    <a:pos x="255" y="433"/>
                  </a:cxn>
                  <a:cxn ang="0">
                    <a:pos x="259" y="440"/>
                  </a:cxn>
                  <a:cxn ang="0">
                    <a:pos x="264" y="450"/>
                  </a:cxn>
                  <a:cxn ang="0">
                    <a:pos x="269" y="464"/>
                  </a:cxn>
                  <a:cxn ang="0">
                    <a:pos x="274" y="480"/>
                  </a:cxn>
                  <a:cxn ang="0">
                    <a:pos x="277" y="496"/>
                  </a:cxn>
                  <a:cxn ang="0">
                    <a:pos x="281" y="513"/>
                  </a:cxn>
                  <a:cxn ang="0">
                    <a:pos x="281" y="588"/>
                  </a:cxn>
                  <a:cxn ang="0">
                    <a:pos x="523" y="645"/>
                  </a:cxn>
                  <a:cxn ang="0">
                    <a:pos x="516" y="606"/>
                  </a:cxn>
                  <a:cxn ang="0">
                    <a:pos x="516" y="336"/>
                  </a:cxn>
                  <a:cxn ang="0">
                    <a:pos x="523" y="268"/>
                  </a:cxn>
                  <a:cxn ang="0">
                    <a:pos x="541" y="170"/>
                  </a:cxn>
                  <a:cxn ang="0">
                    <a:pos x="553" y="83"/>
                  </a:cxn>
                  <a:cxn ang="0">
                    <a:pos x="572" y="34"/>
                  </a:cxn>
                  <a:cxn ang="0">
                    <a:pos x="410" y="15"/>
                  </a:cxn>
                  <a:cxn ang="0">
                    <a:pos x="183" y="4"/>
                  </a:cxn>
                  <a:cxn ang="0">
                    <a:pos x="65" y="0"/>
                  </a:cxn>
                </a:cxnLst>
                <a:rect l="0" t="0" r="r" b="b"/>
                <a:pathLst>
                  <a:path w="573" h="646">
                    <a:moveTo>
                      <a:pt x="65" y="0"/>
                    </a:moveTo>
                    <a:lnTo>
                      <a:pt x="25" y="219"/>
                    </a:lnTo>
                    <a:lnTo>
                      <a:pt x="12" y="247"/>
                    </a:lnTo>
                    <a:lnTo>
                      <a:pt x="0" y="341"/>
                    </a:lnTo>
                    <a:lnTo>
                      <a:pt x="0" y="424"/>
                    </a:lnTo>
                    <a:lnTo>
                      <a:pt x="0" y="492"/>
                    </a:lnTo>
                    <a:lnTo>
                      <a:pt x="9" y="538"/>
                    </a:lnTo>
                    <a:lnTo>
                      <a:pt x="144" y="565"/>
                    </a:lnTo>
                    <a:lnTo>
                      <a:pt x="144" y="492"/>
                    </a:lnTo>
                    <a:lnTo>
                      <a:pt x="145" y="471"/>
                    </a:lnTo>
                    <a:lnTo>
                      <a:pt x="148" y="457"/>
                    </a:lnTo>
                    <a:lnTo>
                      <a:pt x="157" y="441"/>
                    </a:lnTo>
                    <a:lnTo>
                      <a:pt x="169" y="427"/>
                    </a:lnTo>
                    <a:lnTo>
                      <a:pt x="181" y="416"/>
                    </a:lnTo>
                    <a:lnTo>
                      <a:pt x="198" y="412"/>
                    </a:lnTo>
                    <a:lnTo>
                      <a:pt x="215" y="412"/>
                    </a:lnTo>
                    <a:lnTo>
                      <a:pt x="232" y="416"/>
                    </a:lnTo>
                    <a:lnTo>
                      <a:pt x="245" y="424"/>
                    </a:lnTo>
                    <a:lnTo>
                      <a:pt x="255" y="433"/>
                    </a:lnTo>
                    <a:lnTo>
                      <a:pt x="259" y="440"/>
                    </a:lnTo>
                    <a:lnTo>
                      <a:pt x="264" y="450"/>
                    </a:lnTo>
                    <a:lnTo>
                      <a:pt x="269" y="464"/>
                    </a:lnTo>
                    <a:lnTo>
                      <a:pt x="274" y="480"/>
                    </a:lnTo>
                    <a:lnTo>
                      <a:pt x="277" y="496"/>
                    </a:lnTo>
                    <a:lnTo>
                      <a:pt x="281" y="513"/>
                    </a:lnTo>
                    <a:lnTo>
                      <a:pt x="281" y="588"/>
                    </a:lnTo>
                    <a:lnTo>
                      <a:pt x="523" y="645"/>
                    </a:lnTo>
                    <a:lnTo>
                      <a:pt x="516" y="606"/>
                    </a:lnTo>
                    <a:lnTo>
                      <a:pt x="516" y="336"/>
                    </a:lnTo>
                    <a:lnTo>
                      <a:pt x="523" y="268"/>
                    </a:lnTo>
                    <a:lnTo>
                      <a:pt x="541" y="170"/>
                    </a:lnTo>
                    <a:lnTo>
                      <a:pt x="553" y="83"/>
                    </a:lnTo>
                    <a:lnTo>
                      <a:pt x="572" y="34"/>
                    </a:lnTo>
                    <a:lnTo>
                      <a:pt x="410" y="15"/>
                    </a:lnTo>
                    <a:lnTo>
                      <a:pt x="183" y="4"/>
                    </a:lnTo>
                    <a:lnTo>
                      <a:pt x="65"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5" name="Freeform 40"/>
              <p:cNvSpPr>
                <a:spLocks/>
              </p:cNvSpPr>
              <p:nvPr/>
            </p:nvSpPr>
            <p:spPr bwMode="auto">
              <a:xfrm>
                <a:off x="2000" y="1193"/>
                <a:ext cx="391" cy="81"/>
              </a:xfrm>
              <a:custGeom>
                <a:avLst/>
                <a:gdLst/>
                <a:ahLst/>
                <a:cxnLst>
                  <a:cxn ang="0">
                    <a:pos x="0" y="61"/>
                  </a:cxn>
                  <a:cxn ang="0">
                    <a:pos x="60" y="61"/>
                  </a:cxn>
                  <a:cxn ang="0">
                    <a:pos x="104" y="53"/>
                  </a:cxn>
                  <a:cxn ang="0">
                    <a:pos x="209" y="33"/>
                  </a:cxn>
                  <a:cxn ang="0">
                    <a:pos x="298" y="17"/>
                  </a:cxn>
                  <a:cxn ang="0">
                    <a:pos x="364" y="4"/>
                  </a:cxn>
                  <a:cxn ang="0">
                    <a:pos x="371" y="0"/>
                  </a:cxn>
                  <a:cxn ang="0">
                    <a:pos x="382" y="1"/>
                  </a:cxn>
                  <a:cxn ang="0">
                    <a:pos x="389" y="8"/>
                  </a:cxn>
                  <a:cxn ang="0">
                    <a:pos x="390" y="14"/>
                  </a:cxn>
                  <a:cxn ang="0">
                    <a:pos x="380" y="20"/>
                  </a:cxn>
                  <a:cxn ang="0">
                    <a:pos x="367" y="24"/>
                  </a:cxn>
                  <a:cxn ang="0">
                    <a:pos x="355" y="28"/>
                  </a:cxn>
                  <a:cxn ang="0">
                    <a:pos x="308" y="38"/>
                  </a:cxn>
                  <a:cxn ang="0">
                    <a:pos x="235" y="53"/>
                  </a:cxn>
                  <a:cxn ang="0">
                    <a:pos x="164" y="65"/>
                  </a:cxn>
                  <a:cxn ang="0">
                    <a:pos x="93" y="76"/>
                  </a:cxn>
                  <a:cxn ang="0">
                    <a:pos x="60" y="80"/>
                  </a:cxn>
                  <a:cxn ang="0">
                    <a:pos x="44" y="79"/>
                  </a:cxn>
                  <a:cxn ang="0">
                    <a:pos x="20" y="77"/>
                  </a:cxn>
                  <a:cxn ang="0">
                    <a:pos x="1" y="74"/>
                  </a:cxn>
                  <a:cxn ang="0">
                    <a:pos x="0" y="61"/>
                  </a:cxn>
                </a:cxnLst>
                <a:rect l="0" t="0" r="r" b="b"/>
                <a:pathLst>
                  <a:path w="391" h="81">
                    <a:moveTo>
                      <a:pt x="0" y="61"/>
                    </a:moveTo>
                    <a:lnTo>
                      <a:pt x="60" y="61"/>
                    </a:lnTo>
                    <a:lnTo>
                      <a:pt x="104" y="53"/>
                    </a:lnTo>
                    <a:lnTo>
                      <a:pt x="209" y="33"/>
                    </a:lnTo>
                    <a:lnTo>
                      <a:pt x="298" y="17"/>
                    </a:lnTo>
                    <a:lnTo>
                      <a:pt x="364" y="4"/>
                    </a:lnTo>
                    <a:lnTo>
                      <a:pt x="371" y="0"/>
                    </a:lnTo>
                    <a:lnTo>
                      <a:pt x="382" y="1"/>
                    </a:lnTo>
                    <a:lnTo>
                      <a:pt x="389" y="8"/>
                    </a:lnTo>
                    <a:lnTo>
                      <a:pt x="390" y="14"/>
                    </a:lnTo>
                    <a:lnTo>
                      <a:pt x="380" y="20"/>
                    </a:lnTo>
                    <a:lnTo>
                      <a:pt x="367" y="24"/>
                    </a:lnTo>
                    <a:lnTo>
                      <a:pt x="355" y="28"/>
                    </a:lnTo>
                    <a:lnTo>
                      <a:pt x="308" y="38"/>
                    </a:lnTo>
                    <a:lnTo>
                      <a:pt x="235" y="53"/>
                    </a:lnTo>
                    <a:lnTo>
                      <a:pt x="164" y="65"/>
                    </a:lnTo>
                    <a:lnTo>
                      <a:pt x="93" y="76"/>
                    </a:lnTo>
                    <a:lnTo>
                      <a:pt x="60" y="80"/>
                    </a:lnTo>
                    <a:lnTo>
                      <a:pt x="44" y="79"/>
                    </a:lnTo>
                    <a:lnTo>
                      <a:pt x="20" y="77"/>
                    </a:lnTo>
                    <a:lnTo>
                      <a:pt x="1" y="74"/>
                    </a:lnTo>
                    <a:lnTo>
                      <a:pt x="0" y="61"/>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6" name="Freeform 41"/>
              <p:cNvSpPr>
                <a:spLocks/>
              </p:cNvSpPr>
              <p:nvPr/>
            </p:nvSpPr>
            <p:spPr bwMode="auto">
              <a:xfrm>
                <a:off x="2046" y="1065"/>
                <a:ext cx="332" cy="156"/>
              </a:xfrm>
              <a:custGeom>
                <a:avLst/>
                <a:gdLst/>
                <a:ahLst/>
                <a:cxnLst>
                  <a:cxn ang="0">
                    <a:pos x="327" y="0"/>
                  </a:cxn>
                  <a:cxn ang="0">
                    <a:pos x="276" y="4"/>
                  </a:cxn>
                  <a:cxn ang="0">
                    <a:pos x="277" y="14"/>
                  </a:cxn>
                  <a:cxn ang="0">
                    <a:pos x="67" y="36"/>
                  </a:cxn>
                  <a:cxn ang="0">
                    <a:pos x="67" y="25"/>
                  </a:cxn>
                  <a:cxn ang="0">
                    <a:pos x="3" y="33"/>
                  </a:cxn>
                  <a:cxn ang="0">
                    <a:pos x="0" y="39"/>
                  </a:cxn>
                  <a:cxn ang="0">
                    <a:pos x="0" y="150"/>
                  </a:cxn>
                  <a:cxn ang="0">
                    <a:pos x="7" y="154"/>
                  </a:cxn>
                  <a:cxn ang="0">
                    <a:pos x="14" y="155"/>
                  </a:cxn>
                  <a:cxn ang="0">
                    <a:pos x="319" y="104"/>
                  </a:cxn>
                  <a:cxn ang="0">
                    <a:pos x="326" y="99"/>
                  </a:cxn>
                  <a:cxn ang="0">
                    <a:pos x="331" y="91"/>
                  </a:cxn>
                  <a:cxn ang="0">
                    <a:pos x="331" y="3"/>
                  </a:cxn>
                  <a:cxn ang="0">
                    <a:pos x="327" y="0"/>
                  </a:cxn>
                </a:cxnLst>
                <a:rect l="0" t="0" r="r" b="b"/>
                <a:pathLst>
                  <a:path w="332" h="156">
                    <a:moveTo>
                      <a:pt x="327" y="0"/>
                    </a:moveTo>
                    <a:lnTo>
                      <a:pt x="276" y="4"/>
                    </a:lnTo>
                    <a:lnTo>
                      <a:pt x="277" y="14"/>
                    </a:lnTo>
                    <a:lnTo>
                      <a:pt x="67" y="36"/>
                    </a:lnTo>
                    <a:lnTo>
                      <a:pt x="67" y="25"/>
                    </a:lnTo>
                    <a:lnTo>
                      <a:pt x="3" y="33"/>
                    </a:lnTo>
                    <a:lnTo>
                      <a:pt x="0" y="39"/>
                    </a:lnTo>
                    <a:lnTo>
                      <a:pt x="0" y="150"/>
                    </a:lnTo>
                    <a:lnTo>
                      <a:pt x="7" y="154"/>
                    </a:lnTo>
                    <a:lnTo>
                      <a:pt x="14" y="155"/>
                    </a:lnTo>
                    <a:lnTo>
                      <a:pt x="319" y="104"/>
                    </a:lnTo>
                    <a:lnTo>
                      <a:pt x="326" y="99"/>
                    </a:lnTo>
                    <a:lnTo>
                      <a:pt x="331" y="91"/>
                    </a:lnTo>
                    <a:lnTo>
                      <a:pt x="331" y="3"/>
                    </a:lnTo>
                    <a:lnTo>
                      <a:pt x="327"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7" name="Freeform 42"/>
              <p:cNvSpPr>
                <a:spLocks/>
              </p:cNvSpPr>
              <p:nvPr/>
            </p:nvSpPr>
            <p:spPr bwMode="auto">
              <a:xfrm>
                <a:off x="2113" y="1077"/>
                <a:ext cx="211" cy="134"/>
              </a:xfrm>
              <a:custGeom>
                <a:avLst/>
                <a:gdLst/>
                <a:ahLst/>
                <a:cxnLst>
                  <a:cxn ang="0">
                    <a:pos x="0" y="19"/>
                  </a:cxn>
                  <a:cxn ang="0">
                    <a:pos x="210" y="0"/>
                  </a:cxn>
                  <a:cxn ang="0">
                    <a:pos x="210" y="100"/>
                  </a:cxn>
                  <a:cxn ang="0">
                    <a:pos x="178" y="105"/>
                  </a:cxn>
                  <a:cxn ang="0">
                    <a:pos x="90" y="120"/>
                  </a:cxn>
                  <a:cxn ang="0">
                    <a:pos x="38" y="129"/>
                  </a:cxn>
                  <a:cxn ang="0">
                    <a:pos x="0" y="133"/>
                  </a:cxn>
                  <a:cxn ang="0">
                    <a:pos x="0" y="19"/>
                  </a:cxn>
                </a:cxnLst>
                <a:rect l="0" t="0" r="r" b="b"/>
                <a:pathLst>
                  <a:path w="211" h="134">
                    <a:moveTo>
                      <a:pt x="0" y="19"/>
                    </a:moveTo>
                    <a:lnTo>
                      <a:pt x="210" y="0"/>
                    </a:lnTo>
                    <a:lnTo>
                      <a:pt x="210" y="100"/>
                    </a:lnTo>
                    <a:lnTo>
                      <a:pt x="178" y="105"/>
                    </a:lnTo>
                    <a:lnTo>
                      <a:pt x="90" y="120"/>
                    </a:lnTo>
                    <a:lnTo>
                      <a:pt x="38" y="129"/>
                    </a:lnTo>
                    <a:lnTo>
                      <a:pt x="0" y="133"/>
                    </a:lnTo>
                    <a:lnTo>
                      <a:pt x="0" y="19"/>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8" name="Freeform 43"/>
              <p:cNvSpPr>
                <a:spLocks/>
              </p:cNvSpPr>
              <p:nvPr/>
            </p:nvSpPr>
            <p:spPr bwMode="auto">
              <a:xfrm>
                <a:off x="2113" y="1089"/>
                <a:ext cx="211" cy="113"/>
              </a:xfrm>
              <a:custGeom>
                <a:avLst/>
                <a:gdLst/>
                <a:ahLst/>
                <a:cxnLst>
                  <a:cxn ang="0">
                    <a:pos x="5" y="22"/>
                  </a:cxn>
                  <a:cxn ang="0">
                    <a:pos x="206" y="0"/>
                  </a:cxn>
                  <a:cxn ang="0">
                    <a:pos x="210" y="6"/>
                  </a:cxn>
                  <a:cxn ang="0">
                    <a:pos x="210" y="75"/>
                  </a:cxn>
                  <a:cxn ang="0">
                    <a:pos x="206" y="80"/>
                  </a:cxn>
                  <a:cxn ang="0">
                    <a:pos x="5" y="112"/>
                  </a:cxn>
                  <a:cxn ang="0">
                    <a:pos x="0" y="106"/>
                  </a:cxn>
                  <a:cxn ang="0">
                    <a:pos x="0" y="32"/>
                  </a:cxn>
                  <a:cxn ang="0">
                    <a:pos x="5" y="22"/>
                  </a:cxn>
                </a:cxnLst>
                <a:rect l="0" t="0" r="r" b="b"/>
                <a:pathLst>
                  <a:path w="211" h="113">
                    <a:moveTo>
                      <a:pt x="5" y="22"/>
                    </a:moveTo>
                    <a:lnTo>
                      <a:pt x="206" y="0"/>
                    </a:lnTo>
                    <a:lnTo>
                      <a:pt x="210" y="6"/>
                    </a:lnTo>
                    <a:lnTo>
                      <a:pt x="210" y="75"/>
                    </a:lnTo>
                    <a:lnTo>
                      <a:pt x="206" y="80"/>
                    </a:lnTo>
                    <a:lnTo>
                      <a:pt x="5" y="112"/>
                    </a:lnTo>
                    <a:lnTo>
                      <a:pt x="0" y="106"/>
                    </a:lnTo>
                    <a:lnTo>
                      <a:pt x="0" y="32"/>
                    </a:lnTo>
                    <a:lnTo>
                      <a:pt x="5" y="22"/>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9" name="Freeform 44"/>
              <p:cNvSpPr>
                <a:spLocks/>
              </p:cNvSpPr>
              <p:nvPr/>
            </p:nvSpPr>
            <p:spPr bwMode="auto">
              <a:xfrm>
                <a:off x="2119" y="1102"/>
                <a:ext cx="199" cy="23"/>
              </a:xfrm>
              <a:custGeom>
                <a:avLst/>
                <a:gdLst/>
                <a:ahLst/>
                <a:cxnLst>
                  <a:cxn ang="0">
                    <a:pos x="0" y="22"/>
                  </a:cxn>
                  <a:cxn ang="0">
                    <a:pos x="198" y="0"/>
                  </a:cxn>
                  <a:cxn ang="0">
                    <a:pos x="0" y="22"/>
                  </a:cxn>
                </a:cxnLst>
                <a:rect l="0" t="0" r="r" b="b"/>
                <a:pathLst>
                  <a:path w="199" h="23">
                    <a:moveTo>
                      <a:pt x="0" y="22"/>
                    </a:moveTo>
                    <a:lnTo>
                      <a:pt x="198" y="0"/>
                    </a:lnTo>
                    <a:lnTo>
                      <a:pt x="0" y="22"/>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0" name="Freeform 45"/>
              <p:cNvSpPr>
                <a:spLocks/>
              </p:cNvSpPr>
              <p:nvPr/>
            </p:nvSpPr>
            <p:spPr bwMode="auto">
              <a:xfrm>
                <a:off x="2120" y="1119"/>
                <a:ext cx="198" cy="25"/>
              </a:xfrm>
              <a:custGeom>
                <a:avLst/>
                <a:gdLst/>
                <a:ahLst/>
                <a:cxnLst>
                  <a:cxn ang="0">
                    <a:pos x="0" y="24"/>
                  </a:cxn>
                  <a:cxn ang="0">
                    <a:pos x="197" y="0"/>
                  </a:cxn>
                  <a:cxn ang="0">
                    <a:pos x="0" y="24"/>
                  </a:cxn>
                </a:cxnLst>
                <a:rect l="0" t="0" r="r" b="b"/>
                <a:pathLst>
                  <a:path w="198" h="25">
                    <a:moveTo>
                      <a:pt x="0" y="24"/>
                    </a:moveTo>
                    <a:lnTo>
                      <a:pt x="197" y="0"/>
                    </a:lnTo>
                    <a:lnTo>
                      <a:pt x="0" y="24"/>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1" name="Freeform 46"/>
              <p:cNvSpPr>
                <a:spLocks/>
              </p:cNvSpPr>
              <p:nvPr/>
            </p:nvSpPr>
            <p:spPr bwMode="auto">
              <a:xfrm>
                <a:off x="2120" y="1142"/>
                <a:ext cx="200" cy="29"/>
              </a:xfrm>
              <a:custGeom>
                <a:avLst/>
                <a:gdLst/>
                <a:ahLst/>
                <a:cxnLst>
                  <a:cxn ang="0">
                    <a:pos x="0" y="28"/>
                  </a:cxn>
                  <a:cxn ang="0">
                    <a:pos x="199" y="0"/>
                  </a:cxn>
                  <a:cxn ang="0">
                    <a:pos x="0" y="28"/>
                  </a:cxn>
                </a:cxnLst>
                <a:rect l="0" t="0" r="r" b="b"/>
                <a:pathLst>
                  <a:path w="200" h="29">
                    <a:moveTo>
                      <a:pt x="0" y="28"/>
                    </a:moveTo>
                    <a:lnTo>
                      <a:pt x="199" y="0"/>
                    </a:lnTo>
                    <a:lnTo>
                      <a:pt x="0" y="28"/>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2" name="Freeform 47"/>
              <p:cNvSpPr>
                <a:spLocks/>
              </p:cNvSpPr>
              <p:nvPr/>
            </p:nvSpPr>
            <p:spPr bwMode="auto">
              <a:xfrm>
                <a:off x="2120" y="1159"/>
                <a:ext cx="201" cy="32"/>
              </a:xfrm>
              <a:custGeom>
                <a:avLst/>
                <a:gdLst/>
                <a:ahLst/>
                <a:cxnLst>
                  <a:cxn ang="0">
                    <a:pos x="0" y="31"/>
                  </a:cxn>
                  <a:cxn ang="0">
                    <a:pos x="200" y="0"/>
                  </a:cxn>
                  <a:cxn ang="0">
                    <a:pos x="0" y="31"/>
                  </a:cxn>
                </a:cxnLst>
                <a:rect l="0" t="0" r="r" b="b"/>
                <a:pathLst>
                  <a:path w="201" h="32">
                    <a:moveTo>
                      <a:pt x="0" y="31"/>
                    </a:moveTo>
                    <a:lnTo>
                      <a:pt x="200" y="0"/>
                    </a:lnTo>
                    <a:lnTo>
                      <a:pt x="0" y="31"/>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3" name="Freeform 48"/>
              <p:cNvSpPr>
                <a:spLocks/>
              </p:cNvSpPr>
              <p:nvPr/>
            </p:nvSpPr>
            <p:spPr bwMode="auto">
              <a:xfrm>
                <a:off x="2053" y="1101"/>
                <a:ext cx="54" cy="71"/>
              </a:xfrm>
              <a:custGeom>
                <a:avLst/>
                <a:gdLst/>
                <a:ahLst/>
                <a:cxnLst>
                  <a:cxn ang="0">
                    <a:pos x="5" y="5"/>
                  </a:cxn>
                  <a:cxn ang="0">
                    <a:pos x="49" y="0"/>
                  </a:cxn>
                  <a:cxn ang="0">
                    <a:pos x="53" y="8"/>
                  </a:cxn>
                  <a:cxn ang="0">
                    <a:pos x="53" y="55"/>
                  </a:cxn>
                  <a:cxn ang="0">
                    <a:pos x="50" y="64"/>
                  </a:cxn>
                  <a:cxn ang="0">
                    <a:pos x="4" y="70"/>
                  </a:cxn>
                  <a:cxn ang="0">
                    <a:pos x="0" y="61"/>
                  </a:cxn>
                  <a:cxn ang="0">
                    <a:pos x="0" y="11"/>
                  </a:cxn>
                  <a:cxn ang="0">
                    <a:pos x="5" y="5"/>
                  </a:cxn>
                </a:cxnLst>
                <a:rect l="0" t="0" r="r" b="b"/>
                <a:pathLst>
                  <a:path w="54" h="71">
                    <a:moveTo>
                      <a:pt x="5" y="5"/>
                    </a:moveTo>
                    <a:lnTo>
                      <a:pt x="49" y="0"/>
                    </a:lnTo>
                    <a:lnTo>
                      <a:pt x="53" y="8"/>
                    </a:lnTo>
                    <a:lnTo>
                      <a:pt x="53" y="55"/>
                    </a:lnTo>
                    <a:lnTo>
                      <a:pt x="50" y="64"/>
                    </a:lnTo>
                    <a:lnTo>
                      <a:pt x="4" y="70"/>
                    </a:lnTo>
                    <a:lnTo>
                      <a:pt x="0" y="61"/>
                    </a:lnTo>
                    <a:lnTo>
                      <a:pt x="0" y="11"/>
                    </a:lnTo>
                    <a:lnTo>
                      <a:pt x="5" y="5"/>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4" name="Freeform 49"/>
              <p:cNvSpPr>
                <a:spLocks/>
              </p:cNvSpPr>
              <p:nvPr/>
            </p:nvSpPr>
            <p:spPr bwMode="auto">
              <a:xfrm>
                <a:off x="2054" y="1175"/>
                <a:ext cx="51" cy="35"/>
              </a:xfrm>
              <a:custGeom>
                <a:avLst/>
                <a:gdLst/>
                <a:ahLst/>
                <a:cxnLst>
                  <a:cxn ang="0">
                    <a:pos x="0" y="8"/>
                  </a:cxn>
                  <a:cxn ang="0">
                    <a:pos x="50" y="0"/>
                  </a:cxn>
                  <a:cxn ang="0">
                    <a:pos x="50" y="25"/>
                  </a:cxn>
                  <a:cxn ang="0">
                    <a:pos x="0" y="34"/>
                  </a:cxn>
                  <a:cxn ang="0">
                    <a:pos x="0" y="8"/>
                  </a:cxn>
                </a:cxnLst>
                <a:rect l="0" t="0" r="r" b="b"/>
                <a:pathLst>
                  <a:path w="51" h="35">
                    <a:moveTo>
                      <a:pt x="0" y="8"/>
                    </a:moveTo>
                    <a:lnTo>
                      <a:pt x="50" y="0"/>
                    </a:lnTo>
                    <a:lnTo>
                      <a:pt x="50" y="25"/>
                    </a:lnTo>
                    <a:lnTo>
                      <a:pt x="0" y="34"/>
                    </a:lnTo>
                    <a:lnTo>
                      <a:pt x="0" y="8"/>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5" name="Freeform 50"/>
              <p:cNvSpPr>
                <a:spLocks/>
              </p:cNvSpPr>
              <p:nvPr/>
            </p:nvSpPr>
            <p:spPr bwMode="auto">
              <a:xfrm>
                <a:off x="2329" y="1074"/>
                <a:ext cx="42" cy="58"/>
              </a:xfrm>
              <a:custGeom>
                <a:avLst/>
                <a:gdLst/>
                <a:ahLst/>
                <a:cxnLst>
                  <a:cxn ang="0">
                    <a:pos x="4" y="4"/>
                  </a:cxn>
                  <a:cxn ang="0">
                    <a:pos x="36" y="0"/>
                  </a:cxn>
                  <a:cxn ang="0">
                    <a:pos x="41" y="8"/>
                  </a:cxn>
                  <a:cxn ang="0">
                    <a:pos x="41" y="44"/>
                  </a:cxn>
                  <a:cxn ang="0">
                    <a:pos x="37" y="52"/>
                  </a:cxn>
                  <a:cxn ang="0">
                    <a:pos x="3" y="57"/>
                  </a:cxn>
                  <a:cxn ang="0">
                    <a:pos x="0" y="48"/>
                  </a:cxn>
                  <a:cxn ang="0">
                    <a:pos x="0" y="13"/>
                  </a:cxn>
                  <a:cxn ang="0">
                    <a:pos x="4" y="4"/>
                  </a:cxn>
                </a:cxnLst>
                <a:rect l="0" t="0" r="r" b="b"/>
                <a:pathLst>
                  <a:path w="42" h="58">
                    <a:moveTo>
                      <a:pt x="4" y="4"/>
                    </a:moveTo>
                    <a:lnTo>
                      <a:pt x="36" y="0"/>
                    </a:lnTo>
                    <a:lnTo>
                      <a:pt x="41" y="8"/>
                    </a:lnTo>
                    <a:lnTo>
                      <a:pt x="41" y="44"/>
                    </a:lnTo>
                    <a:lnTo>
                      <a:pt x="37" y="52"/>
                    </a:lnTo>
                    <a:lnTo>
                      <a:pt x="3" y="57"/>
                    </a:lnTo>
                    <a:lnTo>
                      <a:pt x="0" y="48"/>
                    </a:lnTo>
                    <a:lnTo>
                      <a:pt x="0" y="13"/>
                    </a:lnTo>
                    <a:lnTo>
                      <a:pt x="4" y="4"/>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6" name="Freeform 51"/>
              <p:cNvSpPr>
                <a:spLocks/>
              </p:cNvSpPr>
              <p:nvPr/>
            </p:nvSpPr>
            <p:spPr bwMode="auto">
              <a:xfrm>
                <a:off x="2331" y="1134"/>
                <a:ext cx="38" cy="30"/>
              </a:xfrm>
              <a:custGeom>
                <a:avLst/>
                <a:gdLst/>
                <a:ahLst/>
                <a:cxnLst>
                  <a:cxn ang="0">
                    <a:pos x="0" y="5"/>
                  </a:cxn>
                  <a:cxn ang="0">
                    <a:pos x="37" y="0"/>
                  </a:cxn>
                  <a:cxn ang="0">
                    <a:pos x="37" y="23"/>
                  </a:cxn>
                  <a:cxn ang="0">
                    <a:pos x="0" y="29"/>
                  </a:cxn>
                  <a:cxn ang="0">
                    <a:pos x="0" y="5"/>
                  </a:cxn>
                </a:cxnLst>
                <a:rect l="0" t="0" r="r" b="b"/>
                <a:pathLst>
                  <a:path w="38" h="30">
                    <a:moveTo>
                      <a:pt x="0" y="5"/>
                    </a:moveTo>
                    <a:lnTo>
                      <a:pt x="37" y="0"/>
                    </a:lnTo>
                    <a:lnTo>
                      <a:pt x="37" y="23"/>
                    </a:lnTo>
                    <a:lnTo>
                      <a:pt x="0" y="29"/>
                    </a:lnTo>
                    <a:lnTo>
                      <a:pt x="0" y="5"/>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7" name="Freeform 52"/>
              <p:cNvSpPr>
                <a:spLocks/>
              </p:cNvSpPr>
              <p:nvPr/>
            </p:nvSpPr>
            <p:spPr bwMode="auto">
              <a:xfrm>
                <a:off x="2000" y="1204"/>
                <a:ext cx="393" cy="110"/>
              </a:xfrm>
              <a:custGeom>
                <a:avLst/>
                <a:gdLst/>
                <a:ahLst/>
                <a:cxnLst>
                  <a:cxn ang="0">
                    <a:pos x="0" y="69"/>
                  </a:cxn>
                  <a:cxn ang="0">
                    <a:pos x="1" y="85"/>
                  </a:cxn>
                  <a:cxn ang="0">
                    <a:pos x="4" y="101"/>
                  </a:cxn>
                  <a:cxn ang="0">
                    <a:pos x="32" y="108"/>
                  </a:cxn>
                  <a:cxn ang="0">
                    <a:pos x="67" y="109"/>
                  </a:cxn>
                  <a:cxn ang="0">
                    <a:pos x="120" y="104"/>
                  </a:cxn>
                  <a:cxn ang="0">
                    <a:pos x="167" y="97"/>
                  </a:cxn>
                  <a:cxn ang="0">
                    <a:pos x="208" y="88"/>
                  </a:cxn>
                  <a:cxn ang="0">
                    <a:pos x="253" y="78"/>
                  </a:cxn>
                  <a:cxn ang="0">
                    <a:pos x="295" y="69"/>
                  </a:cxn>
                  <a:cxn ang="0">
                    <a:pos x="333" y="59"/>
                  </a:cxn>
                  <a:cxn ang="0">
                    <a:pos x="383" y="46"/>
                  </a:cxn>
                  <a:cxn ang="0">
                    <a:pos x="389" y="33"/>
                  </a:cxn>
                  <a:cxn ang="0">
                    <a:pos x="392" y="15"/>
                  </a:cxn>
                  <a:cxn ang="0">
                    <a:pos x="390" y="0"/>
                  </a:cxn>
                  <a:cxn ang="0">
                    <a:pos x="387" y="5"/>
                  </a:cxn>
                  <a:cxn ang="0">
                    <a:pos x="380" y="9"/>
                  </a:cxn>
                  <a:cxn ang="0">
                    <a:pos x="371" y="12"/>
                  </a:cxn>
                  <a:cxn ang="0">
                    <a:pos x="361" y="15"/>
                  </a:cxn>
                  <a:cxn ang="0">
                    <a:pos x="323" y="24"/>
                  </a:cxn>
                  <a:cxn ang="0">
                    <a:pos x="283" y="33"/>
                  </a:cxn>
                  <a:cxn ang="0">
                    <a:pos x="225" y="44"/>
                  </a:cxn>
                  <a:cxn ang="0">
                    <a:pos x="174" y="53"/>
                  </a:cxn>
                  <a:cxn ang="0">
                    <a:pos x="131" y="59"/>
                  </a:cxn>
                  <a:cxn ang="0">
                    <a:pos x="93" y="65"/>
                  </a:cxn>
                  <a:cxn ang="0">
                    <a:pos x="58" y="69"/>
                  </a:cxn>
                  <a:cxn ang="0">
                    <a:pos x="41" y="68"/>
                  </a:cxn>
                  <a:cxn ang="0">
                    <a:pos x="19" y="67"/>
                  </a:cxn>
                  <a:cxn ang="0">
                    <a:pos x="3" y="63"/>
                  </a:cxn>
                  <a:cxn ang="0">
                    <a:pos x="0" y="69"/>
                  </a:cxn>
                </a:cxnLst>
                <a:rect l="0" t="0" r="r" b="b"/>
                <a:pathLst>
                  <a:path w="393" h="110">
                    <a:moveTo>
                      <a:pt x="0" y="69"/>
                    </a:moveTo>
                    <a:lnTo>
                      <a:pt x="1" y="85"/>
                    </a:lnTo>
                    <a:lnTo>
                      <a:pt x="4" y="101"/>
                    </a:lnTo>
                    <a:lnTo>
                      <a:pt x="32" y="108"/>
                    </a:lnTo>
                    <a:lnTo>
                      <a:pt x="67" y="109"/>
                    </a:lnTo>
                    <a:lnTo>
                      <a:pt x="120" y="104"/>
                    </a:lnTo>
                    <a:lnTo>
                      <a:pt x="167" y="97"/>
                    </a:lnTo>
                    <a:lnTo>
                      <a:pt x="208" y="88"/>
                    </a:lnTo>
                    <a:lnTo>
                      <a:pt x="253" y="78"/>
                    </a:lnTo>
                    <a:lnTo>
                      <a:pt x="295" y="69"/>
                    </a:lnTo>
                    <a:lnTo>
                      <a:pt x="333" y="59"/>
                    </a:lnTo>
                    <a:lnTo>
                      <a:pt x="383" y="46"/>
                    </a:lnTo>
                    <a:lnTo>
                      <a:pt x="389" y="33"/>
                    </a:lnTo>
                    <a:lnTo>
                      <a:pt x="392" y="15"/>
                    </a:lnTo>
                    <a:lnTo>
                      <a:pt x="390" y="0"/>
                    </a:lnTo>
                    <a:lnTo>
                      <a:pt x="387" y="5"/>
                    </a:lnTo>
                    <a:lnTo>
                      <a:pt x="380" y="9"/>
                    </a:lnTo>
                    <a:lnTo>
                      <a:pt x="371" y="12"/>
                    </a:lnTo>
                    <a:lnTo>
                      <a:pt x="361" y="15"/>
                    </a:lnTo>
                    <a:lnTo>
                      <a:pt x="323" y="24"/>
                    </a:lnTo>
                    <a:lnTo>
                      <a:pt x="283" y="33"/>
                    </a:lnTo>
                    <a:lnTo>
                      <a:pt x="225" y="44"/>
                    </a:lnTo>
                    <a:lnTo>
                      <a:pt x="174" y="53"/>
                    </a:lnTo>
                    <a:lnTo>
                      <a:pt x="131" y="59"/>
                    </a:lnTo>
                    <a:lnTo>
                      <a:pt x="93" y="65"/>
                    </a:lnTo>
                    <a:lnTo>
                      <a:pt x="58" y="69"/>
                    </a:lnTo>
                    <a:lnTo>
                      <a:pt x="41" y="68"/>
                    </a:lnTo>
                    <a:lnTo>
                      <a:pt x="19" y="67"/>
                    </a:lnTo>
                    <a:lnTo>
                      <a:pt x="3" y="63"/>
                    </a:lnTo>
                    <a:lnTo>
                      <a:pt x="0" y="69"/>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8" name="Freeform 53"/>
              <p:cNvSpPr>
                <a:spLocks/>
              </p:cNvSpPr>
              <p:nvPr/>
            </p:nvSpPr>
            <p:spPr bwMode="auto">
              <a:xfrm>
                <a:off x="1655" y="738"/>
                <a:ext cx="150" cy="550"/>
              </a:xfrm>
              <a:custGeom>
                <a:avLst/>
                <a:gdLst/>
                <a:ahLst/>
                <a:cxnLst>
                  <a:cxn ang="0">
                    <a:pos x="149" y="19"/>
                  </a:cxn>
                  <a:cxn ang="0">
                    <a:pos x="69" y="0"/>
                  </a:cxn>
                  <a:cxn ang="0">
                    <a:pos x="44" y="0"/>
                  </a:cxn>
                  <a:cxn ang="0">
                    <a:pos x="6" y="172"/>
                  </a:cxn>
                  <a:cxn ang="0">
                    <a:pos x="0" y="250"/>
                  </a:cxn>
                  <a:cxn ang="0">
                    <a:pos x="0" y="508"/>
                  </a:cxn>
                  <a:cxn ang="0">
                    <a:pos x="6" y="549"/>
                  </a:cxn>
                  <a:cxn ang="0">
                    <a:pos x="55" y="543"/>
                  </a:cxn>
                  <a:cxn ang="0">
                    <a:pos x="55" y="527"/>
                  </a:cxn>
                  <a:cxn ang="0">
                    <a:pos x="38" y="521"/>
                  </a:cxn>
                  <a:cxn ang="0">
                    <a:pos x="34" y="506"/>
                  </a:cxn>
                  <a:cxn ang="0">
                    <a:pos x="26" y="471"/>
                  </a:cxn>
                  <a:cxn ang="0">
                    <a:pos x="26" y="245"/>
                  </a:cxn>
                  <a:cxn ang="0">
                    <a:pos x="72" y="15"/>
                  </a:cxn>
                  <a:cxn ang="0">
                    <a:pos x="100" y="15"/>
                  </a:cxn>
                  <a:cxn ang="0">
                    <a:pos x="149" y="19"/>
                  </a:cxn>
                </a:cxnLst>
                <a:rect l="0" t="0" r="r" b="b"/>
                <a:pathLst>
                  <a:path w="150" h="550">
                    <a:moveTo>
                      <a:pt x="149" y="19"/>
                    </a:moveTo>
                    <a:lnTo>
                      <a:pt x="69" y="0"/>
                    </a:lnTo>
                    <a:lnTo>
                      <a:pt x="44" y="0"/>
                    </a:lnTo>
                    <a:lnTo>
                      <a:pt x="6" y="172"/>
                    </a:lnTo>
                    <a:lnTo>
                      <a:pt x="0" y="250"/>
                    </a:lnTo>
                    <a:lnTo>
                      <a:pt x="0" y="508"/>
                    </a:lnTo>
                    <a:lnTo>
                      <a:pt x="6" y="549"/>
                    </a:lnTo>
                    <a:lnTo>
                      <a:pt x="55" y="543"/>
                    </a:lnTo>
                    <a:lnTo>
                      <a:pt x="55" y="527"/>
                    </a:lnTo>
                    <a:lnTo>
                      <a:pt x="38" y="521"/>
                    </a:lnTo>
                    <a:lnTo>
                      <a:pt x="34" y="506"/>
                    </a:lnTo>
                    <a:lnTo>
                      <a:pt x="26" y="471"/>
                    </a:lnTo>
                    <a:lnTo>
                      <a:pt x="26" y="245"/>
                    </a:lnTo>
                    <a:lnTo>
                      <a:pt x="72" y="15"/>
                    </a:lnTo>
                    <a:lnTo>
                      <a:pt x="100" y="15"/>
                    </a:lnTo>
                    <a:lnTo>
                      <a:pt x="149" y="19"/>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9" name="Oval 54"/>
              <p:cNvSpPr>
                <a:spLocks noChangeArrowheads="1"/>
              </p:cNvSpPr>
              <p:nvPr/>
            </p:nvSpPr>
            <p:spPr bwMode="auto">
              <a:xfrm>
                <a:off x="1263" y="1010"/>
                <a:ext cx="12" cy="47"/>
              </a:xfrm>
              <a:prstGeom prst="ellipse">
                <a:avLst/>
              </a:prstGeom>
              <a:solidFill>
                <a:srgbClr val="FFFFFF"/>
              </a:solidFill>
              <a:ln w="12700">
                <a:solidFill>
                  <a:srgbClr val="000000"/>
                </a:solidFill>
                <a:round/>
                <a:headEnd/>
                <a:tailEnd/>
              </a:ln>
              <a:effectLst/>
            </p:spPr>
            <p:txBody>
              <a:bodyPr wrap="none" anchor="ctr"/>
              <a:lstStyle/>
              <a:p>
                <a:endParaRPr lang="fr-FR"/>
              </a:p>
            </p:txBody>
          </p:sp>
          <p:sp>
            <p:nvSpPr>
              <p:cNvPr id="60" name="Oval 55"/>
              <p:cNvSpPr>
                <a:spLocks noChangeArrowheads="1"/>
              </p:cNvSpPr>
              <p:nvPr/>
            </p:nvSpPr>
            <p:spPr bwMode="auto">
              <a:xfrm>
                <a:off x="1268" y="1024"/>
                <a:ext cx="1" cy="20"/>
              </a:xfrm>
              <a:prstGeom prst="ellipse">
                <a:avLst/>
              </a:prstGeom>
              <a:solidFill>
                <a:srgbClr val="FFFFFF"/>
              </a:solidFill>
              <a:ln w="12700">
                <a:solidFill>
                  <a:srgbClr val="000000"/>
                </a:solidFill>
                <a:round/>
                <a:headEnd/>
                <a:tailEnd/>
              </a:ln>
              <a:effectLst/>
            </p:spPr>
            <p:txBody>
              <a:bodyPr wrap="none" anchor="ctr"/>
              <a:lstStyle/>
              <a:p>
                <a:endParaRPr lang="fr-FR"/>
              </a:p>
            </p:txBody>
          </p:sp>
          <p:sp>
            <p:nvSpPr>
              <p:cNvPr id="61" name="Oval 56"/>
              <p:cNvSpPr>
                <a:spLocks noChangeArrowheads="1"/>
              </p:cNvSpPr>
              <p:nvPr/>
            </p:nvSpPr>
            <p:spPr bwMode="auto">
              <a:xfrm>
                <a:off x="1446" y="1041"/>
                <a:ext cx="13" cy="47"/>
              </a:xfrm>
              <a:prstGeom prst="ellipse">
                <a:avLst/>
              </a:prstGeom>
              <a:solidFill>
                <a:srgbClr val="FFFFFF"/>
              </a:solidFill>
              <a:ln w="12700">
                <a:solidFill>
                  <a:srgbClr val="000000"/>
                </a:solidFill>
                <a:round/>
                <a:headEnd/>
                <a:tailEnd/>
              </a:ln>
              <a:effectLst/>
            </p:spPr>
            <p:txBody>
              <a:bodyPr wrap="none" anchor="ctr"/>
              <a:lstStyle/>
              <a:p>
                <a:endParaRPr lang="fr-FR"/>
              </a:p>
            </p:txBody>
          </p:sp>
          <p:sp>
            <p:nvSpPr>
              <p:cNvPr id="62" name="Oval 57"/>
              <p:cNvSpPr>
                <a:spLocks noChangeArrowheads="1"/>
              </p:cNvSpPr>
              <p:nvPr/>
            </p:nvSpPr>
            <p:spPr bwMode="auto">
              <a:xfrm>
                <a:off x="1450" y="1054"/>
                <a:ext cx="1" cy="20"/>
              </a:xfrm>
              <a:prstGeom prst="ellipse">
                <a:avLst/>
              </a:prstGeom>
              <a:solidFill>
                <a:srgbClr val="FFFFFF"/>
              </a:solidFill>
              <a:ln w="12700">
                <a:solidFill>
                  <a:srgbClr val="000000"/>
                </a:solidFill>
                <a:round/>
                <a:headEnd/>
                <a:tailEnd/>
              </a:ln>
              <a:effectLst/>
            </p:spPr>
            <p:txBody>
              <a:bodyPr wrap="none" anchor="ctr"/>
              <a:lstStyle/>
              <a:p>
                <a:endParaRPr lang="fr-FR"/>
              </a:p>
            </p:txBody>
          </p:sp>
          <p:sp>
            <p:nvSpPr>
              <p:cNvPr id="63" name="Freeform 58"/>
              <p:cNvSpPr>
                <a:spLocks/>
              </p:cNvSpPr>
              <p:nvPr/>
            </p:nvSpPr>
            <p:spPr bwMode="auto">
              <a:xfrm>
                <a:off x="1180" y="1100"/>
                <a:ext cx="23" cy="61"/>
              </a:xfrm>
              <a:custGeom>
                <a:avLst/>
                <a:gdLst/>
                <a:ahLst/>
                <a:cxnLst>
                  <a:cxn ang="0">
                    <a:pos x="0" y="0"/>
                  </a:cxn>
                  <a:cxn ang="0">
                    <a:pos x="22" y="4"/>
                  </a:cxn>
                  <a:cxn ang="0">
                    <a:pos x="22" y="60"/>
                  </a:cxn>
                  <a:cxn ang="0">
                    <a:pos x="0" y="55"/>
                  </a:cxn>
                  <a:cxn ang="0">
                    <a:pos x="0" y="0"/>
                  </a:cxn>
                </a:cxnLst>
                <a:rect l="0" t="0" r="r" b="b"/>
                <a:pathLst>
                  <a:path w="23" h="61">
                    <a:moveTo>
                      <a:pt x="0" y="0"/>
                    </a:moveTo>
                    <a:lnTo>
                      <a:pt x="22" y="4"/>
                    </a:lnTo>
                    <a:lnTo>
                      <a:pt x="22" y="60"/>
                    </a:lnTo>
                    <a:lnTo>
                      <a:pt x="0" y="55"/>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64" name="Freeform 59"/>
              <p:cNvSpPr>
                <a:spLocks/>
              </p:cNvSpPr>
              <p:nvPr/>
            </p:nvSpPr>
            <p:spPr bwMode="auto">
              <a:xfrm>
                <a:off x="1500" y="1165"/>
                <a:ext cx="27" cy="67"/>
              </a:xfrm>
              <a:custGeom>
                <a:avLst/>
                <a:gdLst/>
                <a:ahLst/>
                <a:cxnLst>
                  <a:cxn ang="0">
                    <a:pos x="0" y="0"/>
                  </a:cxn>
                  <a:cxn ang="0">
                    <a:pos x="26" y="5"/>
                  </a:cxn>
                  <a:cxn ang="0">
                    <a:pos x="26" y="66"/>
                  </a:cxn>
                  <a:cxn ang="0">
                    <a:pos x="0" y="57"/>
                  </a:cxn>
                  <a:cxn ang="0">
                    <a:pos x="0" y="0"/>
                  </a:cxn>
                </a:cxnLst>
                <a:rect l="0" t="0" r="r" b="b"/>
                <a:pathLst>
                  <a:path w="27" h="67">
                    <a:moveTo>
                      <a:pt x="0" y="0"/>
                    </a:moveTo>
                    <a:lnTo>
                      <a:pt x="26" y="5"/>
                    </a:lnTo>
                    <a:lnTo>
                      <a:pt x="26" y="66"/>
                    </a:lnTo>
                    <a:lnTo>
                      <a:pt x="0" y="57"/>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65" name="Freeform 60"/>
              <p:cNvSpPr>
                <a:spLocks/>
              </p:cNvSpPr>
              <p:nvPr/>
            </p:nvSpPr>
            <p:spPr bwMode="auto">
              <a:xfrm>
                <a:off x="1480" y="1034"/>
                <a:ext cx="67" cy="126"/>
              </a:xfrm>
              <a:custGeom>
                <a:avLst/>
                <a:gdLst/>
                <a:ahLst/>
                <a:cxnLst>
                  <a:cxn ang="0">
                    <a:pos x="0" y="0"/>
                  </a:cxn>
                  <a:cxn ang="0">
                    <a:pos x="66" y="9"/>
                  </a:cxn>
                  <a:cxn ang="0">
                    <a:pos x="66" y="125"/>
                  </a:cxn>
                  <a:cxn ang="0">
                    <a:pos x="0" y="114"/>
                  </a:cxn>
                  <a:cxn ang="0">
                    <a:pos x="0" y="0"/>
                  </a:cxn>
                </a:cxnLst>
                <a:rect l="0" t="0" r="r" b="b"/>
                <a:pathLst>
                  <a:path w="67" h="126">
                    <a:moveTo>
                      <a:pt x="0" y="0"/>
                    </a:moveTo>
                    <a:lnTo>
                      <a:pt x="66" y="9"/>
                    </a:lnTo>
                    <a:lnTo>
                      <a:pt x="66" y="125"/>
                    </a:lnTo>
                    <a:lnTo>
                      <a:pt x="0" y="114"/>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66" name="Freeform 61"/>
              <p:cNvSpPr>
                <a:spLocks/>
              </p:cNvSpPr>
              <p:nvPr/>
            </p:nvSpPr>
            <p:spPr bwMode="auto">
              <a:xfrm>
                <a:off x="1492" y="1083"/>
                <a:ext cx="1" cy="26"/>
              </a:xfrm>
              <a:custGeom>
                <a:avLst/>
                <a:gdLst/>
                <a:ahLst/>
                <a:cxnLst>
                  <a:cxn ang="0">
                    <a:pos x="0" y="0"/>
                  </a:cxn>
                  <a:cxn ang="0">
                    <a:pos x="0" y="25"/>
                  </a:cxn>
                  <a:cxn ang="0">
                    <a:pos x="0" y="0"/>
                  </a:cxn>
                </a:cxnLst>
                <a:rect l="0" t="0" r="r" b="b"/>
                <a:pathLst>
                  <a:path w="1" h="26">
                    <a:moveTo>
                      <a:pt x="0" y="0"/>
                    </a:moveTo>
                    <a:lnTo>
                      <a:pt x="0" y="25"/>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67" name="Freeform 62"/>
              <p:cNvSpPr>
                <a:spLocks/>
              </p:cNvSpPr>
              <p:nvPr/>
            </p:nvSpPr>
            <p:spPr bwMode="auto">
              <a:xfrm>
                <a:off x="1556" y="1076"/>
                <a:ext cx="74" cy="132"/>
              </a:xfrm>
              <a:custGeom>
                <a:avLst/>
                <a:gdLst/>
                <a:ahLst/>
                <a:cxnLst>
                  <a:cxn ang="0">
                    <a:pos x="0" y="0"/>
                  </a:cxn>
                  <a:cxn ang="0">
                    <a:pos x="73" y="13"/>
                  </a:cxn>
                  <a:cxn ang="0">
                    <a:pos x="73" y="131"/>
                  </a:cxn>
                  <a:cxn ang="0">
                    <a:pos x="0" y="116"/>
                  </a:cxn>
                  <a:cxn ang="0">
                    <a:pos x="0" y="0"/>
                  </a:cxn>
                </a:cxnLst>
                <a:rect l="0" t="0" r="r" b="b"/>
                <a:pathLst>
                  <a:path w="74" h="132">
                    <a:moveTo>
                      <a:pt x="0" y="0"/>
                    </a:moveTo>
                    <a:lnTo>
                      <a:pt x="73" y="13"/>
                    </a:lnTo>
                    <a:lnTo>
                      <a:pt x="73" y="131"/>
                    </a:lnTo>
                    <a:lnTo>
                      <a:pt x="0" y="116"/>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68" name="Freeform 63"/>
              <p:cNvSpPr>
                <a:spLocks/>
              </p:cNvSpPr>
              <p:nvPr/>
            </p:nvSpPr>
            <p:spPr bwMode="auto">
              <a:xfrm>
                <a:off x="1566" y="1122"/>
                <a:ext cx="1" cy="25"/>
              </a:xfrm>
              <a:custGeom>
                <a:avLst/>
                <a:gdLst/>
                <a:ahLst/>
                <a:cxnLst>
                  <a:cxn ang="0">
                    <a:pos x="0" y="0"/>
                  </a:cxn>
                  <a:cxn ang="0">
                    <a:pos x="0" y="24"/>
                  </a:cxn>
                  <a:cxn ang="0">
                    <a:pos x="0" y="0"/>
                  </a:cxn>
                </a:cxnLst>
                <a:rect l="0" t="0" r="r" b="b"/>
                <a:pathLst>
                  <a:path w="1" h="25">
                    <a:moveTo>
                      <a:pt x="0" y="0"/>
                    </a:moveTo>
                    <a:lnTo>
                      <a:pt x="0" y="24"/>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69" name="Freeform 64"/>
              <p:cNvSpPr>
                <a:spLocks/>
              </p:cNvSpPr>
              <p:nvPr/>
            </p:nvSpPr>
            <p:spPr bwMode="auto">
              <a:xfrm>
                <a:off x="1683" y="1058"/>
                <a:ext cx="353" cy="62"/>
              </a:xfrm>
              <a:custGeom>
                <a:avLst/>
                <a:gdLst/>
                <a:ahLst/>
                <a:cxnLst>
                  <a:cxn ang="0">
                    <a:pos x="0" y="0"/>
                  </a:cxn>
                  <a:cxn ang="0">
                    <a:pos x="352" y="61"/>
                  </a:cxn>
                  <a:cxn ang="0">
                    <a:pos x="0" y="0"/>
                  </a:cxn>
                </a:cxnLst>
                <a:rect l="0" t="0" r="r" b="b"/>
                <a:pathLst>
                  <a:path w="353" h="62">
                    <a:moveTo>
                      <a:pt x="0" y="0"/>
                    </a:moveTo>
                    <a:lnTo>
                      <a:pt x="352" y="61"/>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0" name="Freeform 65"/>
              <p:cNvSpPr>
                <a:spLocks/>
              </p:cNvSpPr>
              <p:nvPr/>
            </p:nvSpPr>
            <p:spPr bwMode="auto">
              <a:xfrm>
                <a:off x="2050" y="1178"/>
                <a:ext cx="322" cy="54"/>
              </a:xfrm>
              <a:custGeom>
                <a:avLst/>
                <a:gdLst/>
                <a:ahLst/>
                <a:cxnLst>
                  <a:cxn ang="0">
                    <a:pos x="0" y="49"/>
                  </a:cxn>
                  <a:cxn ang="0">
                    <a:pos x="14" y="53"/>
                  </a:cxn>
                  <a:cxn ang="0">
                    <a:pos x="37" y="53"/>
                  </a:cxn>
                  <a:cxn ang="0">
                    <a:pos x="58" y="50"/>
                  </a:cxn>
                  <a:cxn ang="0">
                    <a:pos x="80" y="47"/>
                  </a:cxn>
                  <a:cxn ang="0">
                    <a:pos x="285" y="10"/>
                  </a:cxn>
                  <a:cxn ang="0">
                    <a:pos x="312" y="6"/>
                  </a:cxn>
                  <a:cxn ang="0">
                    <a:pos x="321" y="0"/>
                  </a:cxn>
                </a:cxnLst>
                <a:rect l="0" t="0" r="r" b="b"/>
                <a:pathLst>
                  <a:path w="322" h="54">
                    <a:moveTo>
                      <a:pt x="0" y="49"/>
                    </a:moveTo>
                    <a:lnTo>
                      <a:pt x="14" y="53"/>
                    </a:lnTo>
                    <a:lnTo>
                      <a:pt x="37" y="53"/>
                    </a:lnTo>
                    <a:lnTo>
                      <a:pt x="58" y="50"/>
                    </a:lnTo>
                    <a:lnTo>
                      <a:pt x="80" y="47"/>
                    </a:lnTo>
                    <a:lnTo>
                      <a:pt x="285" y="10"/>
                    </a:lnTo>
                    <a:lnTo>
                      <a:pt x="312" y="6"/>
                    </a:lnTo>
                    <a:lnTo>
                      <a:pt x="321"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1" name="Freeform 66"/>
              <p:cNvSpPr>
                <a:spLocks/>
              </p:cNvSpPr>
              <p:nvPr/>
            </p:nvSpPr>
            <p:spPr bwMode="auto">
              <a:xfrm>
                <a:off x="1930" y="972"/>
                <a:ext cx="455" cy="107"/>
              </a:xfrm>
              <a:custGeom>
                <a:avLst/>
                <a:gdLst/>
                <a:ahLst/>
                <a:cxnLst>
                  <a:cxn ang="0">
                    <a:pos x="342" y="0"/>
                  </a:cxn>
                  <a:cxn ang="0">
                    <a:pos x="406" y="19"/>
                  </a:cxn>
                  <a:cxn ang="0">
                    <a:pos x="422" y="28"/>
                  </a:cxn>
                  <a:cxn ang="0">
                    <a:pos x="434" y="43"/>
                  </a:cxn>
                  <a:cxn ang="0">
                    <a:pos x="449" y="64"/>
                  </a:cxn>
                  <a:cxn ang="0">
                    <a:pos x="454" y="77"/>
                  </a:cxn>
                  <a:cxn ang="0">
                    <a:pos x="125" y="106"/>
                  </a:cxn>
                  <a:cxn ang="0">
                    <a:pos x="109" y="77"/>
                  </a:cxn>
                  <a:cxn ang="0">
                    <a:pos x="101" y="64"/>
                  </a:cxn>
                  <a:cxn ang="0">
                    <a:pos x="90" y="54"/>
                  </a:cxn>
                  <a:cxn ang="0">
                    <a:pos x="63" y="43"/>
                  </a:cxn>
                  <a:cxn ang="0">
                    <a:pos x="0" y="23"/>
                  </a:cxn>
                  <a:cxn ang="0">
                    <a:pos x="342" y="0"/>
                  </a:cxn>
                </a:cxnLst>
                <a:rect l="0" t="0" r="r" b="b"/>
                <a:pathLst>
                  <a:path w="455" h="107">
                    <a:moveTo>
                      <a:pt x="342" y="0"/>
                    </a:moveTo>
                    <a:lnTo>
                      <a:pt x="406" y="19"/>
                    </a:lnTo>
                    <a:lnTo>
                      <a:pt x="422" y="28"/>
                    </a:lnTo>
                    <a:lnTo>
                      <a:pt x="434" y="43"/>
                    </a:lnTo>
                    <a:lnTo>
                      <a:pt x="449" y="64"/>
                    </a:lnTo>
                    <a:lnTo>
                      <a:pt x="454" y="77"/>
                    </a:lnTo>
                    <a:lnTo>
                      <a:pt x="125" y="106"/>
                    </a:lnTo>
                    <a:lnTo>
                      <a:pt x="109" y="77"/>
                    </a:lnTo>
                    <a:lnTo>
                      <a:pt x="101" y="64"/>
                    </a:lnTo>
                    <a:lnTo>
                      <a:pt x="90" y="54"/>
                    </a:lnTo>
                    <a:lnTo>
                      <a:pt x="63" y="43"/>
                    </a:lnTo>
                    <a:lnTo>
                      <a:pt x="0" y="23"/>
                    </a:lnTo>
                    <a:lnTo>
                      <a:pt x="342"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2" name="Freeform 67"/>
              <p:cNvSpPr>
                <a:spLocks/>
              </p:cNvSpPr>
              <p:nvPr/>
            </p:nvSpPr>
            <p:spPr bwMode="auto">
              <a:xfrm>
                <a:off x="2089" y="975"/>
                <a:ext cx="135" cy="86"/>
              </a:xfrm>
              <a:custGeom>
                <a:avLst/>
                <a:gdLst/>
                <a:ahLst/>
                <a:cxnLst>
                  <a:cxn ang="0">
                    <a:pos x="0" y="0"/>
                  </a:cxn>
                  <a:cxn ang="0">
                    <a:pos x="53" y="22"/>
                  </a:cxn>
                  <a:cxn ang="0">
                    <a:pos x="88" y="36"/>
                  </a:cxn>
                  <a:cxn ang="0">
                    <a:pos x="101" y="44"/>
                  </a:cxn>
                  <a:cxn ang="0">
                    <a:pos x="113" y="55"/>
                  </a:cxn>
                  <a:cxn ang="0">
                    <a:pos x="122" y="63"/>
                  </a:cxn>
                  <a:cxn ang="0">
                    <a:pos x="134" y="85"/>
                  </a:cxn>
                </a:cxnLst>
                <a:rect l="0" t="0" r="r" b="b"/>
                <a:pathLst>
                  <a:path w="135" h="86">
                    <a:moveTo>
                      <a:pt x="0" y="0"/>
                    </a:moveTo>
                    <a:lnTo>
                      <a:pt x="53" y="22"/>
                    </a:lnTo>
                    <a:lnTo>
                      <a:pt x="88" y="36"/>
                    </a:lnTo>
                    <a:lnTo>
                      <a:pt x="101" y="44"/>
                    </a:lnTo>
                    <a:lnTo>
                      <a:pt x="113" y="55"/>
                    </a:lnTo>
                    <a:lnTo>
                      <a:pt x="122" y="63"/>
                    </a:lnTo>
                    <a:lnTo>
                      <a:pt x="134" y="85"/>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3" name="Freeform 68"/>
              <p:cNvSpPr>
                <a:spLocks/>
              </p:cNvSpPr>
              <p:nvPr/>
            </p:nvSpPr>
            <p:spPr bwMode="auto">
              <a:xfrm>
                <a:off x="2243" y="973"/>
                <a:ext cx="128" cy="76"/>
              </a:xfrm>
              <a:custGeom>
                <a:avLst/>
                <a:gdLst/>
                <a:ahLst/>
                <a:cxnLst>
                  <a:cxn ang="0">
                    <a:pos x="0" y="0"/>
                  </a:cxn>
                  <a:cxn ang="0">
                    <a:pos x="68" y="22"/>
                  </a:cxn>
                  <a:cxn ang="0">
                    <a:pos x="81" y="25"/>
                  </a:cxn>
                  <a:cxn ang="0">
                    <a:pos x="92" y="31"/>
                  </a:cxn>
                  <a:cxn ang="0">
                    <a:pos x="102" y="37"/>
                  </a:cxn>
                  <a:cxn ang="0">
                    <a:pos x="114" y="50"/>
                  </a:cxn>
                  <a:cxn ang="0">
                    <a:pos x="127" y="75"/>
                  </a:cxn>
                </a:cxnLst>
                <a:rect l="0" t="0" r="r" b="b"/>
                <a:pathLst>
                  <a:path w="128" h="76">
                    <a:moveTo>
                      <a:pt x="0" y="0"/>
                    </a:moveTo>
                    <a:lnTo>
                      <a:pt x="68" y="22"/>
                    </a:lnTo>
                    <a:lnTo>
                      <a:pt x="81" y="25"/>
                    </a:lnTo>
                    <a:lnTo>
                      <a:pt x="92" y="31"/>
                    </a:lnTo>
                    <a:lnTo>
                      <a:pt x="102" y="37"/>
                    </a:lnTo>
                    <a:lnTo>
                      <a:pt x="114" y="50"/>
                    </a:lnTo>
                    <a:lnTo>
                      <a:pt x="127" y="75"/>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4" name="Freeform 69"/>
              <p:cNvSpPr>
                <a:spLocks/>
              </p:cNvSpPr>
              <p:nvPr/>
            </p:nvSpPr>
            <p:spPr bwMode="auto">
              <a:xfrm>
                <a:off x="1685" y="1173"/>
                <a:ext cx="170" cy="32"/>
              </a:xfrm>
              <a:custGeom>
                <a:avLst/>
                <a:gdLst/>
                <a:ahLst/>
                <a:cxnLst>
                  <a:cxn ang="0">
                    <a:pos x="0" y="0"/>
                  </a:cxn>
                  <a:cxn ang="0">
                    <a:pos x="169" y="31"/>
                  </a:cxn>
                </a:cxnLst>
                <a:rect l="0" t="0" r="r" b="b"/>
                <a:pathLst>
                  <a:path w="170" h="32">
                    <a:moveTo>
                      <a:pt x="0" y="0"/>
                    </a:moveTo>
                    <a:lnTo>
                      <a:pt x="169" y="31"/>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5" name="Freeform 70"/>
              <p:cNvSpPr>
                <a:spLocks/>
              </p:cNvSpPr>
              <p:nvPr/>
            </p:nvSpPr>
            <p:spPr bwMode="auto">
              <a:xfrm>
                <a:off x="1690" y="1246"/>
                <a:ext cx="148" cy="33"/>
              </a:xfrm>
              <a:custGeom>
                <a:avLst/>
                <a:gdLst/>
                <a:ahLst/>
                <a:cxnLst>
                  <a:cxn ang="0">
                    <a:pos x="0" y="0"/>
                  </a:cxn>
                  <a:cxn ang="0">
                    <a:pos x="147" y="32"/>
                  </a:cxn>
                </a:cxnLst>
                <a:rect l="0" t="0" r="r" b="b"/>
                <a:pathLst>
                  <a:path w="148" h="33">
                    <a:moveTo>
                      <a:pt x="0" y="0"/>
                    </a:moveTo>
                    <a:lnTo>
                      <a:pt x="147" y="32"/>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6" name="Freeform 71"/>
              <p:cNvSpPr>
                <a:spLocks/>
              </p:cNvSpPr>
              <p:nvPr/>
            </p:nvSpPr>
            <p:spPr bwMode="auto">
              <a:xfrm>
                <a:off x="1859" y="1142"/>
                <a:ext cx="157" cy="79"/>
              </a:xfrm>
              <a:custGeom>
                <a:avLst/>
                <a:gdLst/>
                <a:ahLst/>
                <a:cxnLst>
                  <a:cxn ang="0">
                    <a:pos x="156" y="78"/>
                  </a:cxn>
                  <a:cxn ang="0">
                    <a:pos x="147" y="51"/>
                  </a:cxn>
                  <a:cxn ang="0">
                    <a:pos x="137" y="32"/>
                  </a:cxn>
                  <a:cxn ang="0">
                    <a:pos x="121" y="19"/>
                  </a:cxn>
                  <a:cxn ang="0">
                    <a:pos x="99" y="10"/>
                  </a:cxn>
                  <a:cxn ang="0">
                    <a:pos x="74" y="4"/>
                  </a:cxn>
                  <a:cxn ang="0">
                    <a:pos x="42" y="0"/>
                  </a:cxn>
                  <a:cxn ang="0">
                    <a:pos x="24" y="8"/>
                  </a:cxn>
                  <a:cxn ang="0">
                    <a:pos x="10" y="17"/>
                  </a:cxn>
                  <a:cxn ang="0">
                    <a:pos x="0" y="33"/>
                  </a:cxn>
                </a:cxnLst>
                <a:rect l="0" t="0" r="r" b="b"/>
                <a:pathLst>
                  <a:path w="157" h="79">
                    <a:moveTo>
                      <a:pt x="156" y="78"/>
                    </a:moveTo>
                    <a:lnTo>
                      <a:pt x="147" y="51"/>
                    </a:lnTo>
                    <a:lnTo>
                      <a:pt x="137" y="32"/>
                    </a:lnTo>
                    <a:lnTo>
                      <a:pt x="121" y="19"/>
                    </a:lnTo>
                    <a:lnTo>
                      <a:pt x="99" y="10"/>
                    </a:lnTo>
                    <a:lnTo>
                      <a:pt x="74" y="4"/>
                    </a:lnTo>
                    <a:lnTo>
                      <a:pt x="42" y="0"/>
                    </a:lnTo>
                    <a:lnTo>
                      <a:pt x="24" y="8"/>
                    </a:lnTo>
                    <a:lnTo>
                      <a:pt x="10" y="17"/>
                    </a:lnTo>
                    <a:lnTo>
                      <a:pt x="0" y="33"/>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7" name="Freeform 72"/>
              <p:cNvSpPr>
                <a:spLocks/>
              </p:cNvSpPr>
              <p:nvPr/>
            </p:nvSpPr>
            <p:spPr bwMode="auto">
              <a:xfrm>
                <a:off x="1198" y="687"/>
                <a:ext cx="491" cy="40"/>
              </a:xfrm>
              <a:custGeom>
                <a:avLst/>
                <a:gdLst/>
                <a:ahLst/>
                <a:cxnLst>
                  <a:cxn ang="0">
                    <a:pos x="490" y="39"/>
                  </a:cxn>
                  <a:cxn ang="0">
                    <a:pos x="0" y="0"/>
                  </a:cxn>
                </a:cxnLst>
                <a:rect l="0" t="0" r="r" b="b"/>
                <a:pathLst>
                  <a:path w="491" h="40">
                    <a:moveTo>
                      <a:pt x="490" y="39"/>
                    </a:move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8" name="Freeform 73"/>
              <p:cNvSpPr>
                <a:spLocks/>
              </p:cNvSpPr>
              <p:nvPr/>
            </p:nvSpPr>
            <p:spPr bwMode="auto">
              <a:xfrm>
                <a:off x="1697" y="672"/>
                <a:ext cx="376" cy="24"/>
              </a:xfrm>
              <a:custGeom>
                <a:avLst/>
                <a:gdLst/>
                <a:ahLst/>
                <a:cxnLst>
                  <a:cxn ang="0">
                    <a:pos x="0" y="0"/>
                  </a:cxn>
                  <a:cxn ang="0">
                    <a:pos x="307" y="0"/>
                  </a:cxn>
                  <a:cxn ang="0">
                    <a:pos x="375" y="18"/>
                  </a:cxn>
                  <a:cxn ang="0">
                    <a:pos x="95" y="23"/>
                  </a:cxn>
                  <a:cxn ang="0">
                    <a:pos x="72" y="17"/>
                  </a:cxn>
                  <a:cxn ang="0">
                    <a:pos x="40" y="8"/>
                  </a:cxn>
                  <a:cxn ang="0">
                    <a:pos x="0" y="0"/>
                  </a:cxn>
                </a:cxnLst>
                <a:rect l="0" t="0" r="r" b="b"/>
                <a:pathLst>
                  <a:path w="376" h="24">
                    <a:moveTo>
                      <a:pt x="0" y="0"/>
                    </a:moveTo>
                    <a:lnTo>
                      <a:pt x="307" y="0"/>
                    </a:lnTo>
                    <a:lnTo>
                      <a:pt x="375" y="18"/>
                    </a:lnTo>
                    <a:lnTo>
                      <a:pt x="95" y="23"/>
                    </a:lnTo>
                    <a:lnTo>
                      <a:pt x="72" y="17"/>
                    </a:lnTo>
                    <a:lnTo>
                      <a:pt x="40" y="8"/>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9" name="Freeform 74"/>
              <p:cNvSpPr>
                <a:spLocks/>
              </p:cNvSpPr>
              <p:nvPr/>
            </p:nvSpPr>
            <p:spPr bwMode="auto">
              <a:xfrm>
                <a:off x="1731" y="629"/>
                <a:ext cx="79" cy="52"/>
              </a:xfrm>
              <a:custGeom>
                <a:avLst/>
                <a:gdLst/>
                <a:ahLst/>
                <a:cxnLst>
                  <a:cxn ang="0">
                    <a:pos x="35" y="0"/>
                  </a:cxn>
                  <a:cxn ang="0">
                    <a:pos x="55" y="8"/>
                  </a:cxn>
                  <a:cxn ang="0">
                    <a:pos x="75" y="32"/>
                  </a:cxn>
                  <a:cxn ang="0">
                    <a:pos x="78" y="42"/>
                  </a:cxn>
                  <a:cxn ang="0">
                    <a:pos x="71" y="51"/>
                  </a:cxn>
                  <a:cxn ang="0">
                    <a:pos x="5" y="40"/>
                  </a:cxn>
                  <a:cxn ang="0">
                    <a:pos x="0" y="23"/>
                  </a:cxn>
                  <a:cxn ang="0">
                    <a:pos x="17" y="8"/>
                  </a:cxn>
                  <a:cxn ang="0">
                    <a:pos x="35" y="0"/>
                  </a:cxn>
                </a:cxnLst>
                <a:rect l="0" t="0" r="r" b="b"/>
                <a:pathLst>
                  <a:path w="79" h="52">
                    <a:moveTo>
                      <a:pt x="35" y="0"/>
                    </a:moveTo>
                    <a:lnTo>
                      <a:pt x="55" y="8"/>
                    </a:lnTo>
                    <a:lnTo>
                      <a:pt x="75" y="32"/>
                    </a:lnTo>
                    <a:lnTo>
                      <a:pt x="78" y="42"/>
                    </a:lnTo>
                    <a:lnTo>
                      <a:pt x="71" y="51"/>
                    </a:lnTo>
                    <a:lnTo>
                      <a:pt x="5" y="40"/>
                    </a:lnTo>
                    <a:lnTo>
                      <a:pt x="0" y="23"/>
                    </a:lnTo>
                    <a:lnTo>
                      <a:pt x="17" y="8"/>
                    </a:lnTo>
                    <a:lnTo>
                      <a:pt x="35"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0" name="Freeform 75"/>
              <p:cNvSpPr>
                <a:spLocks/>
              </p:cNvSpPr>
              <p:nvPr/>
            </p:nvSpPr>
            <p:spPr bwMode="auto">
              <a:xfrm>
                <a:off x="1768" y="624"/>
                <a:ext cx="259" cy="13"/>
              </a:xfrm>
              <a:custGeom>
                <a:avLst/>
                <a:gdLst/>
                <a:ahLst/>
                <a:cxnLst>
                  <a:cxn ang="0">
                    <a:pos x="0" y="5"/>
                  </a:cxn>
                  <a:cxn ang="0">
                    <a:pos x="241" y="0"/>
                  </a:cxn>
                  <a:cxn ang="0">
                    <a:pos x="258" y="7"/>
                  </a:cxn>
                  <a:cxn ang="0">
                    <a:pos x="19" y="12"/>
                  </a:cxn>
                  <a:cxn ang="0">
                    <a:pos x="9" y="8"/>
                  </a:cxn>
                  <a:cxn ang="0">
                    <a:pos x="0" y="5"/>
                  </a:cxn>
                </a:cxnLst>
                <a:rect l="0" t="0" r="r" b="b"/>
                <a:pathLst>
                  <a:path w="259" h="13">
                    <a:moveTo>
                      <a:pt x="0" y="5"/>
                    </a:moveTo>
                    <a:lnTo>
                      <a:pt x="241" y="0"/>
                    </a:lnTo>
                    <a:lnTo>
                      <a:pt x="258" y="7"/>
                    </a:lnTo>
                    <a:lnTo>
                      <a:pt x="19" y="12"/>
                    </a:lnTo>
                    <a:lnTo>
                      <a:pt x="9" y="8"/>
                    </a:lnTo>
                    <a:lnTo>
                      <a:pt x="0" y="5"/>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1" name="Freeform 76"/>
              <p:cNvSpPr>
                <a:spLocks/>
              </p:cNvSpPr>
              <p:nvPr/>
            </p:nvSpPr>
            <p:spPr bwMode="auto">
              <a:xfrm>
                <a:off x="1788" y="632"/>
                <a:ext cx="267" cy="44"/>
              </a:xfrm>
              <a:custGeom>
                <a:avLst/>
                <a:gdLst/>
                <a:ahLst/>
                <a:cxnLst>
                  <a:cxn ang="0">
                    <a:pos x="0" y="5"/>
                  </a:cxn>
                  <a:cxn ang="0">
                    <a:pos x="20" y="29"/>
                  </a:cxn>
                  <a:cxn ang="0">
                    <a:pos x="25" y="43"/>
                  </a:cxn>
                  <a:cxn ang="0">
                    <a:pos x="266" y="33"/>
                  </a:cxn>
                  <a:cxn ang="0">
                    <a:pos x="259" y="20"/>
                  </a:cxn>
                  <a:cxn ang="0">
                    <a:pos x="239" y="0"/>
                  </a:cxn>
                  <a:cxn ang="0">
                    <a:pos x="0" y="5"/>
                  </a:cxn>
                </a:cxnLst>
                <a:rect l="0" t="0" r="r" b="b"/>
                <a:pathLst>
                  <a:path w="267" h="44">
                    <a:moveTo>
                      <a:pt x="0" y="5"/>
                    </a:moveTo>
                    <a:lnTo>
                      <a:pt x="20" y="29"/>
                    </a:lnTo>
                    <a:lnTo>
                      <a:pt x="25" y="43"/>
                    </a:lnTo>
                    <a:lnTo>
                      <a:pt x="266" y="33"/>
                    </a:lnTo>
                    <a:lnTo>
                      <a:pt x="259" y="20"/>
                    </a:lnTo>
                    <a:lnTo>
                      <a:pt x="239" y="0"/>
                    </a:lnTo>
                    <a:lnTo>
                      <a:pt x="0" y="5"/>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2" name="Freeform 77"/>
              <p:cNvSpPr>
                <a:spLocks/>
              </p:cNvSpPr>
              <p:nvPr/>
            </p:nvSpPr>
            <p:spPr bwMode="auto">
              <a:xfrm>
                <a:off x="1802" y="667"/>
                <a:ext cx="253" cy="17"/>
              </a:xfrm>
              <a:custGeom>
                <a:avLst/>
                <a:gdLst/>
                <a:ahLst/>
                <a:cxnLst>
                  <a:cxn ang="0">
                    <a:pos x="4" y="8"/>
                  </a:cxn>
                  <a:cxn ang="0">
                    <a:pos x="252" y="0"/>
                  </a:cxn>
                  <a:cxn ang="0">
                    <a:pos x="239" y="8"/>
                  </a:cxn>
                  <a:cxn ang="0">
                    <a:pos x="0" y="16"/>
                  </a:cxn>
                  <a:cxn ang="0">
                    <a:pos x="4" y="8"/>
                  </a:cxn>
                </a:cxnLst>
                <a:rect l="0" t="0" r="r" b="b"/>
                <a:pathLst>
                  <a:path w="253" h="17">
                    <a:moveTo>
                      <a:pt x="4" y="8"/>
                    </a:moveTo>
                    <a:lnTo>
                      <a:pt x="252" y="0"/>
                    </a:lnTo>
                    <a:lnTo>
                      <a:pt x="239" y="8"/>
                    </a:lnTo>
                    <a:lnTo>
                      <a:pt x="0" y="16"/>
                    </a:lnTo>
                    <a:lnTo>
                      <a:pt x="4" y="8"/>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3" name="Freeform 78"/>
              <p:cNvSpPr>
                <a:spLocks/>
              </p:cNvSpPr>
              <p:nvPr/>
            </p:nvSpPr>
            <p:spPr bwMode="auto">
              <a:xfrm>
                <a:off x="1281" y="1051"/>
                <a:ext cx="141" cy="181"/>
              </a:xfrm>
              <a:custGeom>
                <a:avLst/>
                <a:gdLst/>
                <a:ahLst/>
                <a:cxnLst>
                  <a:cxn ang="0">
                    <a:pos x="25" y="45"/>
                  </a:cxn>
                  <a:cxn ang="0">
                    <a:pos x="32" y="40"/>
                  </a:cxn>
                  <a:cxn ang="0">
                    <a:pos x="39" y="38"/>
                  </a:cxn>
                  <a:cxn ang="0">
                    <a:pos x="48" y="37"/>
                  </a:cxn>
                  <a:cxn ang="0">
                    <a:pos x="56" y="38"/>
                  </a:cxn>
                  <a:cxn ang="0">
                    <a:pos x="64" y="40"/>
                  </a:cxn>
                  <a:cxn ang="0">
                    <a:pos x="71" y="43"/>
                  </a:cxn>
                  <a:cxn ang="0">
                    <a:pos x="79" y="51"/>
                  </a:cxn>
                  <a:cxn ang="0">
                    <a:pos x="88" y="60"/>
                  </a:cxn>
                  <a:cxn ang="0">
                    <a:pos x="95" y="73"/>
                  </a:cxn>
                  <a:cxn ang="0">
                    <a:pos x="100" y="83"/>
                  </a:cxn>
                  <a:cxn ang="0">
                    <a:pos x="105" y="101"/>
                  </a:cxn>
                  <a:cxn ang="0">
                    <a:pos x="109" y="116"/>
                  </a:cxn>
                  <a:cxn ang="0">
                    <a:pos x="113" y="140"/>
                  </a:cxn>
                  <a:cxn ang="0">
                    <a:pos x="117" y="169"/>
                  </a:cxn>
                  <a:cxn ang="0">
                    <a:pos x="126" y="176"/>
                  </a:cxn>
                  <a:cxn ang="0">
                    <a:pos x="140" y="180"/>
                  </a:cxn>
                  <a:cxn ang="0">
                    <a:pos x="140" y="107"/>
                  </a:cxn>
                  <a:cxn ang="0">
                    <a:pos x="137" y="88"/>
                  </a:cxn>
                  <a:cxn ang="0">
                    <a:pos x="133" y="75"/>
                  </a:cxn>
                  <a:cxn ang="0">
                    <a:pos x="129" y="60"/>
                  </a:cxn>
                  <a:cxn ang="0">
                    <a:pos x="124" y="45"/>
                  </a:cxn>
                  <a:cxn ang="0">
                    <a:pos x="118" y="32"/>
                  </a:cxn>
                  <a:cxn ang="0">
                    <a:pos x="113" y="22"/>
                  </a:cxn>
                  <a:cxn ang="0">
                    <a:pos x="104" y="15"/>
                  </a:cxn>
                  <a:cxn ang="0">
                    <a:pos x="98" y="9"/>
                  </a:cxn>
                  <a:cxn ang="0">
                    <a:pos x="89" y="5"/>
                  </a:cxn>
                  <a:cxn ang="0">
                    <a:pos x="77" y="1"/>
                  </a:cxn>
                  <a:cxn ang="0">
                    <a:pos x="60" y="0"/>
                  </a:cxn>
                  <a:cxn ang="0">
                    <a:pos x="49" y="3"/>
                  </a:cxn>
                  <a:cxn ang="0">
                    <a:pos x="39" y="5"/>
                  </a:cxn>
                  <a:cxn ang="0">
                    <a:pos x="24" y="18"/>
                  </a:cxn>
                  <a:cxn ang="0">
                    <a:pos x="13" y="32"/>
                  </a:cxn>
                  <a:cxn ang="0">
                    <a:pos x="8" y="38"/>
                  </a:cxn>
                  <a:cxn ang="0">
                    <a:pos x="5" y="47"/>
                  </a:cxn>
                  <a:cxn ang="0">
                    <a:pos x="3" y="61"/>
                  </a:cxn>
                  <a:cxn ang="0">
                    <a:pos x="1" y="79"/>
                  </a:cxn>
                  <a:cxn ang="0">
                    <a:pos x="0" y="125"/>
                  </a:cxn>
                  <a:cxn ang="0">
                    <a:pos x="0" y="154"/>
                  </a:cxn>
                  <a:cxn ang="0">
                    <a:pos x="11" y="157"/>
                  </a:cxn>
                  <a:cxn ang="0">
                    <a:pos x="11" y="106"/>
                  </a:cxn>
                  <a:cxn ang="0">
                    <a:pos x="12" y="82"/>
                  </a:cxn>
                  <a:cxn ang="0">
                    <a:pos x="14" y="69"/>
                  </a:cxn>
                  <a:cxn ang="0">
                    <a:pos x="18" y="57"/>
                  </a:cxn>
                  <a:cxn ang="0">
                    <a:pos x="21" y="50"/>
                  </a:cxn>
                  <a:cxn ang="0">
                    <a:pos x="25" y="45"/>
                  </a:cxn>
                </a:cxnLst>
                <a:rect l="0" t="0" r="r" b="b"/>
                <a:pathLst>
                  <a:path w="141" h="181">
                    <a:moveTo>
                      <a:pt x="25" y="45"/>
                    </a:moveTo>
                    <a:lnTo>
                      <a:pt x="32" y="40"/>
                    </a:lnTo>
                    <a:lnTo>
                      <a:pt x="39" y="38"/>
                    </a:lnTo>
                    <a:lnTo>
                      <a:pt x="48" y="37"/>
                    </a:lnTo>
                    <a:lnTo>
                      <a:pt x="56" y="38"/>
                    </a:lnTo>
                    <a:lnTo>
                      <a:pt x="64" y="40"/>
                    </a:lnTo>
                    <a:lnTo>
                      <a:pt x="71" y="43"/>
                    </a:lnTo>
                    <a:lnTo>
                      <a:pt x="79" y="51"/>
                    </a:lnTo>
                    <a:lnTo>
                      <a:pt x="88" y="60"/>
                    </a:lnTo>
                    <a:lnTo>
                      <a:pt x="95" y="73"/>
                    </a:lnTo>
                    <a:lnTo>
                      <a:pt x="100" y="83"/>
                    </a:lnTo>
                    <a:lnTo>
                      <a:pt x="105" y="101"/>
                    </a:lnTo>
                    <a:lnTo>
                      <a:pt x="109" y="116"/>
                    </a:lnTo>
                    <a:lnTo>
                      <a:pt x="113" y="140"/>
                    </a:lnTo>
                    <a:lnTo>
                      <a:pt x="117" y="169"/>
                    </a:lnTo>
                    <a:lnTo>
                      <a:pt x="126" y="176"/>
                    </a:lnTo>
                    <a:lnTo>
                      <a:pt x="140" y="180"/>
                    </a:lnTo>
                    <a:lnTo>
                      <a:pt x="140" y="107"/>
                    </a:lnTo>
                    <a:lnTo>
                      <a:pt x="137" y="88"/>
                    </a:lnTo>
                    <a:lnTo>
                      <a:pt x="133" y="75"/>
                    </a:lnTo>
                    <a:lnTo>
                      <a:pt x="129" y="60"/>
                    </a:lnTo>
                    <a:lnTo>
                      <a:pt x="124" y="45"/>
                    </a:lnTo>
                    <a:lnTo>
                      <a:pt x="118" y="32"/>
                    </a:lnTo>
                    <a:lnTo>
                      <a:pt x="113" y="22"/>
                    </a:lnTo>
                    <a:lnTo>
                      <a:pt x="104" y="15"/>
                    </a:lnTo>
                    <a:lnTo>
                      <a:pt x="98" y="9"/>
                    </a:lnTo>
                    <a:lnTo>
                      <a:pt x="89" y="5"/>
                    </a:lnTo>
                    <a:lnTo>
                      <a:pt x="77" y="1"/>
                    </a:lnTo>
                    <a:lnTo>
                      <a:pt x="60" y="0"/>
                    </a:lnTo>
                    <a:lnTo>
                      <a:pt x="49" y="3"/>
                    </a:lnTo>
                    <a:lnTo>
                      <a:pt x="39" y="5"/>
                    </a:lnTo>
                    <a:lnTo>
                      <a:pt x="24" y="18"/>
                    </a:lnTo>
                    <a:lnTo>
                      <a:pt x="13" y="32"/>
                    </a:lnTo>
                    <a:lnTo>
                      <a:pt x="8" y="38"/>
                    </a:lnTo>
                    <a:lnTo>
                      <a:pt x="5" y="47"/>
                    </a:lnTo>
                    <a:lnTo>
                      <a:pt x="3" y="61"/>
                    </a:lnTo>
                    <a:lnTo>
                      <a:pt x="1" y="79"/>
                    </a:lnTo>
                    <a:lnTo>
                      <a:pt x="0" y="125"/>
                    </a:lnTo>
                    <a:lnTo>
                      <a:pt x="0" y="154"/>
                    </a:lnTo>
                    <a:lnTo>
                      <a:pt x="11" y="157"/>
                    </a:lnTo>
                    <a:lnTo>
                      <a:pt x="11" y="106"/>
                    </a:lnTo>
                    <a:lnTo>
                      <a:pt x="12" y="82"/>
                    </a:lnTo>
                    <a:lnTo>
                      <a:pt x="14" y="69"/>
                    </a:lnTo>
                    <a:lnTo>
                      <a:pt x="18" y="57"/>
                    </a:lnTo>
                    <a:lnTo>
                      <a:pt x="21" y="50"/>
                    </a:lnTo>
                    <a:lnTo>
                      <a:pt x="25" y="45"/>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4" name="Freeform 79"/>
              <p:cNvSpPr>
                <a:spLocks/>
              </p:cNvSpPr>
              <p:nvPr/>
            </p:nvSpPr>
            <p:spPr bwMode="auto">
              <a:xfrm>
                <a:off x="1142" y="921"/>
                <a:ext cx="881" cy="178"/>
              </a:xfrm>
              <a:custGeom>
                <a:avLst/>
                <a:gdLst/>
                <a:ahLst/>
                <a:cxnLst>
                  <a:cxn ang="0">
                    <a:pos x="4" y="0"/>
                  </a:cxn>
                  <a:cxn ang="0">
                    <a:pos x="509" y="76"/>
                  </a:cxn>
                  <a:cxn ang="0">
                    <a:pos x="537" y="73"/>
                  </a:cxn>
                  <a:cxn ang="0">
                    <a:pos x="856" y="129"/>
                  </a:cxn>
                  <a:cxn ang="0">
                    <a:pos x="864" y="139"/>
                  </a:cxn>
                  <a:cxn ang="0">
                    <a:pos x="874" y="158"/>
                  </a:cxn>
                  <a:cxn ang="0">
                    <a:pos x="880" y="177"/>
                  </a:cxn>
                  <a:cxn ang="0">
                    <a:pos x="540" y="118"/>
                  </a:cxn>
                  <a:cxn ang="0">
                    <a:pos x="513" y="125"/>
                  </a:cxn>
                  <a:cxn ang="0">
                    <a:pos x="0" y="46"/>
                  </a:cxn>
                  <a:cxn ang="0">
                    <a:pos x="4" y="0"/>
                  </a:cxn>
                </a:cxnLst>
                <a:rect l="0" t="0" r="r" b="b"/>
                <a:pathLst>
                  <a:path w="881" h="178">
                    <a:moveTo>
                      <a:pt x="4" y="0"/>
                    </a:moveTo>
                    <a:lnTo>
                      <a:pt x="509" y="76"/>
                    </a:lnTo>
                    <a:lnTo>
                      <a:pt x="537" y="73"/>
                    </a:lnTo>
                    <a:lnTo>
                      <a:pt x="856" y="129"/>
                    </a:lnTo>
                    <a:lnTo>
                      <a:pt x="864" y="139"/>
                    </a:lnTo>
                    <a:lnTo>
                      <a:pt x="874" y="158"/>
                    </a:lnTo>
                    <a:lnTo>
                      <a:pt x="880" y="177"/>
                    </a:lnTo>
                    <a:lnTo>
                      <a:pt x="540" y="118"/>
                    </a:lnTo>
                    <a:lnTo>
                      <a:pt x="513" y="125"/>
                    </a:lnTo>
                    <a:lnTo>
                      <a:pt x="0" y="46"/>
                    </a:lnTo>
                    <a:lnTo>
                      <a:pt x="4"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5" name="Freeform 80"/>
              <p:cNvSpPr>
                <a:spLocks/>
              </p:cNvSpPr>
              <p:nvPr/>
            </p:nvSpPr>
            <p:spPr bwMode="auto">
              <a:xfrm>
                <a:off x="1655" y="995"/>
                <a:ext cx="27" cy="53"/>
              </a:xfrm>
              <a:custGeom>
                <a:avLst/>
                <a:gdLst/>
                <a:ahLst/>
                <a:cxnLst>
                  <a:cxn ang="0">
                    <a:pos x="0" y="1"/>
                  </a:cxn>
                  <a:cxn ang="0">
                    <a:pos x="0" y="52"/>
                  </a:cxn>
                  <a:cxn ang="0">
                    <a:pos x="26" y="44"/>
                  </a:cxn>
                  <a:cxn ang="0">
                    <a:pos x="26" y="0"/>
                  </a:cxn>
                  <a:cxn ang="0">
                    <a:pos x="0" y="1"/>
                  </a:cxn>
                </a:cxnLst>
                <a:rect l="0" t="0" r="r" b="b"/>
                <a:pathLst>
                  <a:path w="27" h="53">
                    <a:moveTo>
                      <a:pt x="0" y="1"/>
                    </a:moveTo>
                    <a:lnTo>
                      <a:pt x="0" y="52"/>
                    </a:lnTo>
                    <a:lnTo>
                      <a:pt x="26" y="44"/>
                    </a:lnTo>
                    <a:lnTo>
                      <a:pt x="26" y="0"/>
                    </a:lnTo>
                    <a:lnTo>
                      <a:pt x="0" y="1"/>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6" name="Freeform 81"/>
              <p:cNvSpPr>
                <a:spLocks/>
              </p:cNvSpPr>
              <p:nvPr/>
            </p:nvSpPr>
            <p:spPr bwMode="auto">
              <a:xfrm>
                <a:off x="1696" y="997"/>
                <a:ext cx="39" cy="24"/>
              </a:xfrm>
              <a:custGeom>
                <a:avLst/>
                <a:gdLst/>
                <a:ahLst/>
                <a:cxnLst>
                  <a:cxn ang="0">
                    <a:pos x="0" y="0"/>
                  </a:cxn>
                  <a:cxn ang="0">
                    <a:pos x="38" y="6"/>
                  </a:cxn>
                  <a:cxn ang="0">
                    <a:pos x="38" y="23"/>
                  </a:cxn>
                  <a:cxn ang="0">
                    <a:pos x="0" y="17"/>
                  </a:cxn>
                  <a:cxn ang="0">
                    <a:pos x="0" y="0"/>
                  </a:cxn>
                </a:cxnLst>
                <a:rect l="0" t="0" r="r" b="b"/>
                <a:pathLst>
                  <a:path w="39" h="24">
                    <a:moveTo>
                      <a:pt x="0" y="0"/>
                    </a:moveTo>
                    <a:lnTo>
                      <a:pt x="38" y="6"/>
                    </a:lnTo>
                    <a:lnTo>
                      <a:pt x="38" y="23"/>
                    </a:lnTo>
                    <a:lnTo>
                      <a:pt x="0" y="17"/>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7" name="AutoShape 82"/>
              <p:cNvSpPr>
                <a:spLocks noChangeArrowheads="1"/>
              </p:cNvSpPr>
              <p:nvPr/>
            </p:nvSpPr>
            <p:spPr bwMode="auto">
              <a:xfrm>
                <a:off x="1738" y="894"/>
                <a:ext cx="40" cy="83"/>
              </a:xfrm>
              <a:prstGeom prst="roundRect">
                <a:avLst>
                  <a:gd name="adj" fmla="val 22218"/>
                </a:avLst>
              </a:prstGeom>
              <a:solidFill>
                <a:srgbClr val="FFFFFF"/>
              </a:solidFill>
              <a:ln w="12700">
                <a:solidFill>
                  <a:srgbClr val="000000"/>
                </a:solidFill>
                <a:round/>
                <a:headEnd/>
                <a:tailEnd/>
              </a:ln>
              <a:effectLst/>
            </p:spPr>
            <p:txBody>
              <a:bodyPr wrap="none" anchor="ctr"/>
              <a:lstStyle/>
              <a:p>
                <a:endParaRPr lang="fr-FR"/>
              </a:p>
            </p:txBody>
          </p:sp>
          <p:sp>
            <p:nvSpPr>
              <p:cNvPr id="88" name="Freeform 83"/>
              <p:cNvSpPr>
                <a:spLocks/>
              </p:cNvSpPr>
              <p:nvPr/>
            </p:nvSpPr>
            <p:spPr bwMode="auto">
              <a:xfrm>
                <a:off x="1738" y="894"/>
                <a:ext cx="18" cy="89"/>
              </a:xfrm>
              <a:custGeom>
                <a:avLst/>
                <a:gdLst/>
                <a:ahLst/>
                <a:cxnLst>
                  <a:cxn ang="0">
                    <a:pos x="1" y="0"/>
                  </a:cxn>
                  <a:cxn ang="0">
                    <a:pos x="17" y="55"/>
                  </a:cxn>
                  <a:cxn ang="0">
                    <a:pos x="0" y="88"/>
                  </a:cxn>
                </a:cxnLst>
                <a:rect l="0" t="0" r="r" b="b"/>
                <a:pathLst>
                  <a:path w="18" h="89">
                    <a:moveTo>
                      <a:pt x="1" y="0"/>
                    </a:moveTo>
                    <a:lnTo>
                      <a:pt x="17" y="55"/>
                    </a:lnTo>
                    <a:lnTo>
                      <a:pt x="0" y="88"/>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9" name="Freeform 84"/>
              <p:cNvSpPr>
                <a:spLocks/>
              </p:cNvSpPr>
              <p:nvPr/>
            </p:nvSpPr>
            <p:spPr bwMode="auto">
              <a:xfrm>
                <a:off x="1764" y="894"/>
                <a:ext cx="19" cy="90"/>
              </a:xfrm>
              <a:custGeom>
                <a:avLst/>
                <a:gdLst/>
                <a:ahLst/>
                <a:cxnLst>
                  <a:cxn ang="0">
                    <a:pos x="17" y="0"/>
                  </a:cxn>
                  <a:cxn ang="0">
                    <a:pos x="0" y="55"/>
                  </a:cxn>
                  <a:cxn ang="0">
                    <a:pos x="18" y="89"/>
                  </a:cxn>
                </a:cxnLst>
                <a:rect l="0" t="0" r="r" b="b"/>
                <a:pathLst>
                  <a:path w="19" h="90">
                    <a:moveTo>
                      <a:pt x="17" y="0"/>
                    </a:moveTo>
                    <a:lnTo>
                      <a:pt x="0" y="55"/>
                    </a:lnTo>
                    <a:lnTo>
                      <a:pt x="18" y="89"/>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90" name="Freeform 85"/>
              <p:cNvSpPr>
                <a:spLocks/>
              </p:cNvSpPr>
              <p:nvPr/>
            </p:nvSpPr>
            <p:spPr bwMode="auto">
              <a:xfrm>
                <a:off x="1770" y="956"/>
                <a:ext cx="50" cy="74"/>
              </a:xfrm>
              <a:custGeom>
                <a:avLst/>
                <a:gdLst/>
                <a:ahLst/>
                <a:cxnLst>
                  <a:cxn ang="0">
                    <a:pos x="49" y="73"/>
                  </a:cxn>
                  <a:cxn ang="0">
                    <a:pos x="46" y="59"/>
                  </a:cxn>
                  <a:cxn ang="0">
                    <a:pos x="10" y="0"/>
                  </a:cxn>
                  <a:cxn ang="0">
                    <a:pos x="4" y="0"/>
                  </a:cxn>
                  <a:cxn ang="0">
                    <a:pos x="0" y="56"/>
                  </a:cxn>
                  <a:cxn ang="0">
                    <a:pos x="3" y="60"/>
                  </a:cxn>
                  <a:cxn ang="0">
                    <a:pos x="6" y="60"/>
                  </a:cxn>
                  <a:cxn ang="0">
                    <a:pos x="9" y="54"/>
                  </a:cxn>
                  <a:cxn ang="0">
                    <a:pos x="8" y="8"/>
                  </a:cxn>
                  <a:cxn ang="0">
                    <a:pos x="20" y="29"/>
                  </a:cxn>
                  <a:cxn ang="0">
                    <a:pos x="40" y="70"/>
                  </a:cxn>
                  <a:cxn ang="0">
                    <a:pos x="49" y="73"/>
                  </a:cxn>
                </a:cxnLst>
                <a:rect l="0" t="0" r="r" b="b"/>
                <a:pathLst>
                  <a:path w="50" h="74">
                    <a:moveTo>
                      <a:pt x="49" y="73"/>
                    </a:moveTo>
                    <a:lnTo>
                      <a:pt x="46" y="59"/>
                    </a:lnTo>
                    <a:lnTo>
                      <a:pt x="10" y="0"/>
                    </a:lnTo>
                    <a:lnTo>
                      <a:pt x="4" y="0"/>
                    </a:lnTo>
                    <a:lnTo>
                      <a:pt x="0" y="56"/>
                    </a:lnTo>
                    <a:lnTo>
                      <a:pt x="3" y="60"/>
                    </a:lnTo>
                    <a:lnTo>
                      <a:pt x="6" y="60"/>
                    </a:lnTo>
                    <a:lnTo>
                      <a:pt x="9" y="54"/>
                    </a:lnTo>
                    <a:lnTo>
                      <a:pt x="8" y="8"/>
                    </a:lnTo>
                    <a:lnTo>
                      <a:pt x="20" y="29"/>
                    </a:lnTo>
                    <a:lnTo>
                      <a:pt x="40" y="70"/>
                    </a:lnTo>
                    <a:lnTo>
                      <a:pt x="49" y="73"/>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91" name="Freeform 86"/>
              <p:cNvSpPr>
                <a:spLocks/>
              </p:cNvSpPr>
              <p:nvPr/>
            </p:nvSpPr>
            <p:spPr bwMode="auto">
              <a:xfrm>
                <a:off x="1752" y="947"/>
                <a:ext cx="32" cy="9"/>
              </a:xfrm>
              <a:custGeom>
                <a:avLst/>
                <a:gdLst/>
                <a:ahLst/>
                <a:cxnLst>
                  <a:cxn ang="0">
                    <a:pos x="30" y="8"/>
                  </a:cxn>
                  <a:cxn ang="0">
                    <a:pos x="0" y="8"/>
                  </a:cxn>
                  <a:cxn ang="0">
                    <a:pos x="0" y="1"/>
                  </a:cxn>
                  <a:cxn ang="0">
                    <a:pos x="30" y="0"/>
                  </a:cxn>
                  <a:cxn ang="0">
                    <a:pos x="31" y="1"/>
                  </a:cxn>
                  <a:cxn ang="0">
                    <a:pos x="30" y="8"/>
                  </a:cxn>
                </a:cxnLst>
                <a:rect l="0" t="0" r="r" b="b"/>
                <a:pathLst>
                  <a:path w="32" h="9">
                    <a:moveTo>
                      <a:pt x="30" y="8"/>
                    </a:moveTo>
                    <a:lnTo>
                      <a:pt x="0" y="8"/>
                    </a:lnTo>
                    <a:lnTo>
                      <a:pt x="0" y="1"/>
                    </a:lnTo>
                    <a:lnTo>
                      <a:pt x="30" y="0"/>
                    </a:lnTo>
                    <a:lnTo>
                      <a:pt x="31" y="1"/>
                    </a:lnTo>
                    <a:lnTo>
                      <a:pt x="30" y="8"/>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grpSp>
        <p:sp>
          <p:nvSpPr>
            <p:cNvPr id="18" name="Rectangle 87"/>
            <p:cNvSpPr>
              <a:spLocks noChangeArrowheads="1"/>
            </p:cNvSpPr>
            <p:nvPr/>
          </p:nvSpPr>
          <p:spPr bwMode="auto">
            <a:xfrm rot="300000">
              <a:off x="1164" y="757"/>
              <a:ext cx="511" cy="281"/>
            </a:xfrm>
            <a:prstGeom prst="rect">
              <a:avLst/>
            </a:prstGeom>
            <a:solidFill>
              <a:srgbClr val="FFFFFF"/>
            </a:solidFill>
            <a:ln w="12700">
              <a:noFill/>
              <a:miter lim="800000"/>
              <a:headEnd/>
              <a:tailEnd/>
            </a:ln>
            <a:effectLst/>
          </p:spPr>
          <p:txBody>
            <a:bodyPr wrap="square" lIns="90487" tIns="44450" rIns="90487" bIns="44450">
              <a:spAutoFit/>
            </a:bodyPr>
            <a:lstStyle/>
            <a:p>
              <a:pPr eaLnBrk="0" hangingPunct="0"/>
              <a:r>
                <a:rPr lang="fr-FR" b="1" dirty="0" smtClean="0">
                  <a:solidFill>
                    <a:srgbClr val="0000FD"/>
                  </a:solidFill>
                  <a:effectLst>
                    <a:outerShdw blurRad="38100" dist="38100" dir="2700000" algn="tl">
                      <a:srgbClr val="C0C0C0"/>
                    </a:outerShdw>
                  </a:effectLst>
                  <a:latin typeface="Helvetica" charset="0"/>
                </a:rPr>
                <a:t>SAMU</a:t>
              </a:r>
              <a:endParaRPr lang="fr-FR" b="1" dirty="0">
                <a:solidFill>
                  <a:srgbClr val="0000FD"/>
                </a:solidFill>
                <a:effectLst>
                  <a:outerShdw blurRad="38100" dist="38100" dir="2700000" algn="tl">
                    <a:srgbClr val="C0C0C0"/>
                  </a:outerShdw>
                </a:effectLst>
                <a:latin typeface="Helvetica"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476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475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476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476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0-#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8" grpId="0"/>
      <p:bldP spid="74761" grpId="0"/>
      <p:bldP spid="14"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4"/>
          <p:cNvSpPr>
            <a:spLocks noChangeArrowheads="1"/>
          </p:cNvSpPr>
          <p:nvPr/>
        </p:nvSpPr>
        <p:spPr bwMode="auto">
          <a:xfrm>
            <a:off x="76200" y="47625"/>
            <a:ext cx="7315200" cy="579438"/>
          </a:xfrm>
          <a:prstGeom prst="rect">
            <a:avLst/>
          </a:prstGeom>
          <a:noFill/>
          <a:ln w="38100">
            <a:noFill/>
            <a:miter lim="800000"/>
            <a:headEnd/>
            <a:tailEnd/>
          </a:ln>
        </p:spPr>
        <p:txBody>
          <a:bodyPr anchor="ctr">
            <a:spAutoFit/>
          </a:bodyPr>
          <a:lstStyle/>
          <a:p>
            <a:pPr eaLnBrk="1" hangingPunct="1"/>
            <a:r>
              <a:rPr lang="fr-FR" sz="3200" b="0">
                <a:solidFill>
                  <a:srgbClr val="1509CE"/>
                </a:solidFill>
              </a:rPr>
              <a:t>Circulation Extra-Corporelle (ECMO)</a:t>
            </a:r>
          </a:p>
        </p:txBody>
      </p:sp>
      <p:pic>
        <p:nvPicPr>
          <p:cNvPr id="63491" name="Image 5"/>
          <p:cNvPicPr>
            <a:picLocks noChangeAspect="1"/>
          </p:cNvPicPr>
          <p:nvPr/>
        </p:nvPicPr>
        <p:blipFill>
          <a:blip r:embed="rId3"/>
          <a:srcRect/>
          <a:stretch>
            <a:fillRect/>
          </a:stretch>
        </p:blipFill>
        <p:spPr bwMode="auto">
          <a:xfrm>
            <a:off x="152400" y="1066800"/>
            <a:ext cx="4343400" cy="3027363"/>
          </a:xfrm>
          <a:prstGeom prst="rect">
            <a:avLst/>
          </a:prstGeom>
          <a:noFill/>
          <a:ln w="9525">
            <a:noFill/>
            <a:miter lim="800000"/>
            <a:headEnd/>
            <a:tailEnd/>
          </a:ln>
        </p:spPr>
      </p:pic>
      <p:pic>
        <p:nvPicPr>
          <p:cNvPr id="63492" name="Image 6"/>
          <p:cNvPicPr>
            <a:picLocks noChangeAspect="1"/>
          </p:cNvPicPr>
          <p:nvPr/>
        </p:nvPicPr>
        <p:blipFill>
          <a:blip r:embed="rId4"/>
          <a:srcRect/>
          <a:stretch>
            <a:fillRect/>
          </a:stretch>
        </p:blipFill>
        <p:spPr bwMode="auto">
          <a:xfrm>
            <a:off x="4724400" y="838200"/>
            <a:ext cx="4046538" cy="2992438"/>
          </a:xfrm>
          <a:prstGeom prst="rect">
            <a:avLst/>
          </a:prstGeom>
          <a:noFill/>
          <a:ln w="9525">
            <a:noFill/>
            <a:miter lim="800000"/>
            <a:headEnd/>
            <a:tailEnd/>
          </a:ln>
        </p:spPr>
      </p:pic>
      <p:pic>
        <p:nvPicPr>
          <p:cNvPr id="63493" name="Picture 5" descr="snap0309"/>
          <p:cNvPicPr>
            <a:picLocks noChangeAspect="1" noChangeArrowheads="1"/>
          </p:cNvPicPr>
          <p:nvPr/>
        </p:nvPicPr>
        <p:blipFill>
          <a:blip r:embed="rId5"/>
          <a:srcRect/>
          <a:stretch>
            <a:fillRect/>
          </a:stretch>
        </p:blipFill>
        <p:spPr bwMode="auto">
          <a:xfrm>
            <a:off x="685800" y="3886200"/>
            <a:ext cx="3729038" cy="2797175"/>
          </a:xfrm>
          <a:prstGeom prst="rect">
            <a:avLst/>
          </a:prstGeom>
          <a:noFill/>
          <a:ln w="9525">
            <a:noFill/>
            <a:miter lim="800000"/>
            <a:headEnd/>
            <a:tailEnd/>
          </a:ln>
        </p:spPr>
      </p:pic>
      <p:pic>
        <p:nvPicPr>
          <p:cNvPr id="63494" name="Image 8"/>
          <p:cNvPicPr>
            <a:picLocks noChangeAspect="1"/>
          </p:cNvPicPr>
          <p:nvPr/>
        </p:nvPicPr>
        <p:blipFill>
          <a:blip r:embed="rId6" cstate="print"/>
          <a:srcRect/>
          <a:stretch>
            <a:fillRect/>
          </a:stretch>
        </p:blipFill>
        <p:spPr bwMode="auto">
          <a:xfrm>
            <a:off x="5105400" y="4038600"/>
            <a:ext cx="3567113" cy="2663825"/>
          </a:xfrm>
          <a:prstGeom prst="rect">
            <a:avLst/>
          </a:prstGeom>
          <a:noFill/>
          <a:ln w="9525">
            <a:noFill/>
            <a:miter lim="800000"/>
            <a:headEnd/>
            <a:tailEnd/>
          </a:ln>
        </p:spPr>
      </p:pic>
      <p:sp>
        <p:nvSpPr>
          <p:cNvPr id="10" name="Line 3"/>
          <p:cNvSpPr>
            <a:spLocks noChangeShapeType="1"/>
          </p:cNvSpPr>
          <p:nvPr/>
        </p:nvSpPr>
        <p:spPr bwMode="auto">
          <a:xfrm>
            <a:off x="152400" y="685800"/>
            <a:ext cx="7086600" cy="0"/>
          </a:xfrm>
          <a:prstGeom prst="line">
            <a:avLst/>
          </a:prstGeom>
          <a:noFill/>
          <a:ln w="38100">
            <a:solidFill>
              <a:srgbClr val="FF0000"/>
            </a:solidFill>
            <a:round/>
            <a:headEnd/>
            <a:tailEnd/>
          </a:ln>
        </p:spPr>
        <p:txBody>
          <a:bodyPr wrap="none" anchor="ctr"/>
          <a:lstStyle/>
          <a:p>
            <a:pPr>
              <a:defRPr/>
            </a:pPr>
            <a:endParaRPr lang="fr-FR">
              <a:effectLst>
                <a:outerShdw blurRad="38100" dist="38100" dir="2700000" algn="tl">
                  <a:srgbClr val="000000">
                    <a:alpha val="43137"/>
                  </a:srgbClr>
                </a:outerShdw>
              </a:effectLst>
              <a:latin typeface="Arial" pitchFamily="-110" charset="0"/>
              <a:ea typeface="ＭＳ Ｐゴシック" pitchFamily="-110" charset="-12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re 1"/>
          <p:cNvSpPr>
            <a:spLocks noGrp="1"/>
          </p:cNvSpPr>
          <p:nvPr>
            <p:ph type="title"/>
          </p:nvPr>
        </p:nvSpPr>
        <p:spPr>
          <a:xfrm>
            <a:off x="457200" y="304800"/>
            <a:ext cx="8229600" cy="914400"/>
          </a:xfrm>
        </p:spPr>
        <p:txBody>
          <a:bodyPr/>
          <a:lstStyle/>
          <a:p>
            <a:r>
              <a:rPr lang="fr-FR" dirty="0" smtClean="0"/>
              <a:t>L’ assistance circulatoire…</a:t>
            </a:r>
          </a:p>
        </p:txBody>
      </p:sp>
      <p:pic>
        <p:nvPicPr>
          <p:cNvPr id="62467" name="Image 3"/>
          <p:cNvPicPr>
            <a:picLocks noChangeAspect="1"/>
          </p:cNvPicPr>
          <p:nvPr/>
        </p:nvPicPr>
        <p:blipFill>
          <a:blip r:embed="rId2"/>
          <a:srcRect/>
          <a:stretch>
            <a:fillRect/>
          </a:stretch>
        </p:blipFill>
        <p:spPr bwMode="auto">
          <a:xfrm>
            <a:off x="457200" y="1346200"/>
            <a:ext cx="6896100" cy="2006600"/>
          </a:xfrm>
          <a:prstGeom prst="rect">
            <a:avLst/>
          </a:prstGeom>
          <a:noFill/>
          <a:ln w="9525">
            <a:noFill/>
            <a:miter lim="800000"/>
            <a:headEnd/>
            <a:tailEnd/>
          </a:ln>
        </p:spPr>
      </p:pic>
      <p:sp>
        <p:nvSpPr>
          <p:cNvPr id="62468" name="Rectangle 4"/>
          <p:cNvSpPr>
            <a:spLocks noChangeArrowheads="1"/>
          </p:cNvSpPr>
          <p:nvPr/>
        </p:nvSpPr>
        <p:spPr bwMode="auto">
          <a:xfrm>
            <a:off x="609600" y="3429000"/>
            <a:ext cx="2708275" cy="276225"/>
          </a:xfrm>
          <a:prstGeom prst="rect">
            <a:avLst/>
          </a:prstGeom>
          <a:noFill/>
          <a:ln w="9525">
            <a:noFill/>
            <a:miter lim="800000"/>
            <a:headEnd/>
            <a:tailEnd/>
          </a:ln>
        </p:spPr>
        <p:txBody>
          <a:bodyPr>
            <a:spAutoFit/>
          </a:bodyPr>
          <a:lstStyle/>
          <a:p>
            <a:r>
              <a:rPr lang="fr-FR" sz="1200" b="1">
                <a:solidFill>
                  <a:srgbClr val="FF0000"/>
                </a:solidFill>
              </a:rPr>
              <a:t>Ann Thorac Surg 2005;79:178–84</a:t>
            </a:r>
            <a:endParaRPr lang="fr-FR" sz="1200">
              <a:solidFill>
                <a:srgbClr val="FF0000"/>
              </a:solidFill>
            </a:endParaRPr>
          </a:p>
        </p:txBody>
      </p:sp>
      <p:pic>
        <p:nvPicPr>
          <p:cNvPr id="62469" name="Image 6"/>
          <p:cNvPicPr>
            <a:picLocks noChangeAspect="1"/>
          </p:cNvPicPr>
          <p:nvPr/>
        </p:nvPicPr>
        <p:blipFill>
          <a:blip r:embed="rId3"/>
          <a:srcRect/>
          <a:stretch>
            <a:fillRect/>
          </a:stretch>
        </p:blipFill>
        <p:spPr bwMode="auto">
          <a:xfrm>
            <a:off x="4038600" y="3276600"/>
            <a:ext cx="4495800" cy="3235325"/>
          </a:xfrm>
          <a:prstGeom prst="rect">
            <a:avLst/>
          </a:prstGeom>
          <a:noFill/>
          <a:ln w="9525">
            <a:noFill/>
            <a:miter lim="800000"/>
            <a:headEnd/>
            <a:tailEnd/>
          </a:ln>
        </p:spPr>
      </p:pic>
      <p:sp>
        <p:nvSpPr>
          <p:cNvPr id="7" name="Rectangle 6"/>
          <p:cNvSpPr/>
          <p:nvPr/>
        </p:nvSpPr>
        <p:spPr>
          <a:xfrm>
            <a:off x="214282" y="4071942"/>
            <a:ext cx="3500446" cy="2077492"/>
          </a:xfrm>
          <a:prstGeom prst="rect">
            <a:avLst/>
          </a:prstGeom>
        </p:spPr>
        <p:txBody>
          <a:bodyPr wrap="square">
            <a:spAutoFit/>
          </a:bodyPr>
          <a:lstStyle/>
          <a:p>
            <a:pPr>
              <a:spcAft>
                <a:spcPct val="15000"/>
              </a:spcAft>
              <a:buClr>
                <a:srgbClr val="FF0000"/>
              </a:buClr>
              <a:buSzPct val="90000"/>
              <a:buFont typeface="Wingdings" pitchFamily="2" charset="2"/>
              <a:buBlip>
                <a:blip r:embed="rId4"/>
              </a:buBlip>
            </a:pPr>
            <a:r>
              <a:rPr lang="fr-FR" sz="2000" dirty="0" smtClean="0">
                <a:solidFill>
                  <a:srgbClr val="FFFF00"/>
                </a:solidFill>
              </a:rPr>
              <a:t>40 CEC sur ACR réfractaires  	</a:t>
            </a:r>
            <a:r>
              <a:rPr lang="fr-FR" sz="1400" dirty="0" smtClean="0">
                <a:solidFill>
                  <a:srgbClr val="FFFF00"/>
                </a:solidFill>
              </a:rPr>
              <a:t>(1997-2003)</a:t>
            </a:r>
            <a:endParaRPr lang="fr-FR" dirty="0" smtClean="0">
              <a:solidFill>
                <a:srgbClr val="FFFF00"/>
              </a:solidFill>
            </a:endParaRPr>
          </a:p>
          <a:p>
            <a:pPr lvl="1">
              <a:spcAft>
                <a:spcPct val="15000"/>
              </a:spcAft>
              <a:buClr>
                <a:srgbClr val="FF0000"/>
              </a:buClr>
              <a:buSzPct val="90000"/>
              <a:buFont typeface="Wingdings" pitchFamily="2" charset="2"/>
              <a:buBlip>
                <a:blip r:embed="rId5"/>
              </a:buBlip>
            </a:pPr>
            <a:r>
              <a:rPr lang="fr-FR" dirty="0" smtClean="0"/>
              <a:t> </a:t>
            </a:r>
            <a:r>
              <a:rPr lang="fr-FR" sz="2000" dirty="0" smtClean="0"/>
              <a:t>Age = 42±15 ans</a:t>
            </a:r>
          </a:p>
          <a:p>
            <a:pPr lvl="1">
              <a:spcAft>
                <a:spcPct val="15000"/>
              </a:spcAft>
              <a:buClr>
                <a:srgbClr val="FF0000"/>
              </a:buClr>
              <a:buSzPct val="90000"/>
              <a:buFont typeface="Wingdings" pitchFamily="2" charset="2"/>
              <a:buBlip>
                <a:blip r:embed="rId5"/>
              </a:buBlip>
            </a:pPr>
            <a:r>
              <a:rPr lang="fr-FR" sz="2000" dirty="0" smtClean="0"/>
              <a:t> MCE = 105±44 min</a:t>
            </a:r>
            <a:endParaRPr lang="fr-FR" altLang="ja-JP" sz="2000" dirty="0" smtClean="0"/>
          </a:p>
          <a:p>
            <a:pPr lvl="1">
              <a:spcAft>
                <a:spcPct val="15000"/>
              </a:spcAft>
              <a:buClr>
                <a:srgbClr val="FF0000"/>
              </a:buClr>
              <a:buSzPct val="90000"/>
              <a:buFont typeface="Wingdings" pitchFamily="2" charset="2"/>
              <a:buBlip>
                <a:blip r:embed="rId5"/>
              </a:buBlip>
            </a:pPr>
            <a:r>
              <a:rPr lang="fr-FR" altLang="ja-JP" sz="2000" dirty="0" smtClean="0"/>
              <a:t> 8 patients vivants sans séquelles à 18 mois</a:t>
            </a:r>
            <a:endParaRPr lang="fr-FR" altLang="ja-JP" dirty="0"/>
          </a:p>
        </p:txBody>
      </p:sp>
      <p:sp>
        <p:nvSpPr>
          <p:cNvPr id="8" name="Rectangle 7"/>
          <p:cNvSpPr/>
          <p:nvPr/>
        </p:nvSpPr>
        <p:spPr>
          <a:xfrm rot="19029181">
            <a:off x="1202018" y="3397426"/>
            <a:ext cx="6757306" cy="769441"/>
          </a:xfrm>
          <a:prstGeom prst="rect">
            <a:avLst/>
          </a:prstGeom>
          <a:solidFill>
            <a:schemeClr val="bg2">
              <a:lumMod val="20000"/>
              <a:lumOff val="80000"/>
            </a:schemeClr>
          </a:solidFill>
          <a:ln>
            <a:solidFill>
              <a:schemeClr val="tx2">
                <a:lumMod val="90000"/>
              </a:schemeClr>
            </a:solidFill>
          </a:ln>
        </p:spPr>
        <p:txBody>
          <a:bodyPr wrap="square">
            <a:spAutoFit/>
          </a:bodyPr>
          <a:lstStyle/>
          <a:p>
            <a:pPr>
              <a:buClr>
                <a:srgbClr val="FF0000"/>
              </a:buClr>
              <a:buSzPct val="90000"/>
              <a:buFont typeface="Wingdings" pitchFamily="2" charset="2"/>
              <a:buNone/>
            </a:pPr>
            <a:r>
              <a:rPr lang="fr-FR" sz="4400" i="1" dirty="0" smtClean="0">
                <a:solidFill>
                  <a:srgbClr val="FF0000"/>
                </a:solidFill>
              </a:rPr>
              <a:t>Victoire de la Médecine 2007</a:t>
            </a:r>
            <a:endParaRPr lang="fr-FR" altLang="ja-JP" sz="4400" i="1" dirty="0">
              <a:solidFill>
                <a:srgbClr val="FF33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5222" name="Rectangle 6"/>
          <p:cNvSpPr>
            <a:spLocks noChangeArrowheads="1"/>
          </p:cNvSpPr>
          <p:nvPr/>
        </p:nvSpPr>
        <p:spPr bwMode="auto">
          <a:xfrm>
            <a:off x="533400" y="3733800"/>
            <a:ext cx="8115300" cy="1774825"/>
          </a:xfrm>
          <a:prstGeom prst="rect">
            <a:avLst/>
          </a:prstGeom>
          <a:noFill/>
          <a:ln w="9525">
            <a:noFill/>
            <a:miter lim="800000"/>
            <a:headEnd/>
            <a:tailEnd/>
          </a:ln>
        </p:spPr>
        <p:txBody>
          <a:bodyPr>
            <a:spAutoFit/>
          </a:bodyPr>
          <a:lstStyle/>
          <a:p>
            <a:pPr>
              <a:spcAft>
                <a:spcPct val="15000"/>
              </a:spcAft>
              <a:buClr>
                <a:srgbClr val="FF0000"/>
              </a:buClr>
              <a:buSzPct val="90000"/>
              <a:buFont typeface="Wingdings" pitchFamily="2" charset="2"/>
              <a:buBlip>
                <a:blip r:embed="rId3"/>
              </a:buBlip>
            </a:pPr>
            <a:r>
              <a:rPr lang="fr-FR" sz="2700" b="0" dirty="0">
                <a:solidFill>
                  <a:srgbClr val="090080"/>
                </a:solidFill>
              </a:rPr>
              <a:t> </a:t>
            </a:r>
            <a:r>
              <a:rPr lang="fr-FR" sz="2700" b="0" dirty="0">
                <a:solidFill>
                  <a:srgbClr val="FFFF00"/>
                </a:solidFill>
              </a:rPr>
              <a:t>36 CEC dont 8 pour ACR réfractaire  </a:t>
            </a:r>
            <a:r>
              <a:rPr lang="fr-FR" b="0" dirty="0">
                <a:solidFill>
                  <a:srgbClr val="FFFF00"/>
                </a:solidFill>
              </a:rPr>
              <a:t>(1994-2003)</a:t>
            </a:r>
            <a:endParaRPr lang="fr-FR" sz="2300" b="0" dirty="0">
              <a:solidFill>
                <a:srgbClr val="FFFF00"/>
              </a:solidFill>
            </a:endParaRPr>
          </a:p>
          <a:p>
            <a:pPr lvl="1">
              <a:spcAft>
                <a:spcPct val="15000"/>
              </a:spcAft>
              <a:buClr>
                <a:srgbClr val="FF0000"/>
              </a:buClr>
              <a:buSzPct val="90000"/>
              <a:buFont typeface="Wingdings" pitchFamily="2" charset="2"/>
              <a:buBlip>
                <a:blip r:embed="rId4"/>
              </a:buBlip>
            </a:pPr>
            <a:r>
              <a:rPr lang="fr-FR" sz="2300" b="0" dirty="0"/>
              <a:t> Age = 57±10 ans</a:t>
            </a:r>
          </a:p>
          <a:p>
            <a:pPr lvl="1">
              <a:spcAft>
                <a:spcPct val="15000"/>
              </a:spcAft>
              <a:buClr>
                <a:srgbClr val="FF0000"/>
              </a:buClr>
              <a:buSzPct val="90000"/>
              <a:buFont typeface="Wingdings" pitchFamily="2" charset="2"/>
              <a:buBlip>
                <a:blip r:embed="rId4"/>
              </a:buBlip>
            </a:pPr>
            <a:r>
              <a:rPr lang="fr-FR" sz="2300" b="0" dirty="0"/>
              <a:t> 25 patients sevrés de CEC (4 dans le groupe ACR)</a:t>
            </a:r>
          </a:p>
          <a:p>
            <a:pPr lvl="1">
              <a:spcAft>
                <a:spcPct val="15000"/>
              </a:spcAft>
              <a:buClr>
                <a:srgbClr val="FF0000"/>
              </a:buClr>
              <a:buSzPct val="90000"/>
              <a:buFont typeface="Wingdings" pitchFamily="2" charset="2"/>
              <a:buBlip>
                <a:blip r:embed="rId4"/>
              </a:buBlip>
            </a:pPr>
            <a:r>
              <a:rPr lang="fr-FR" altLang="ja-JP" sz="2300" b="0" dirty="0"/>
              <a:t> 12 patients vivants (1 dans le groupe ACR) </a:t>
            </a:r>
          </a:p>
        </p:txBody>
      </p:sp>
      <p:pic>
        <p:nvPicPr>
          <p:cNvPr id="67588" name="Image 9"/>
          <p:cNvPicPr>
            <a:picLocks noChangeAspect="1"/>
          </p:cNvPicPr>
          <p:nvPr/>
        </p:nvPicPr>
        <p:blipFill>
          <a:blip r:embed="rId5"/>
          <a:srcRect b="-4042"/>
          <a:stretch>
            <a:fillRect/>
          </a:stretch>
        </p:blipFill>
        <p:spPr bwMode="auto">
          <a:xfrm>
            <a:off x="381000" y="304800"/>
            <a:ext cx="8458200" cy="2362200"/>
          </a:xfrm>
          <a:prstGeom prst="rect">
            <a:avLst/>
          </a:prstGeom>
          <a:noFill/>
          <a:ln w="15875">
            <a:solidFill>
              <a:schemeClr val="tx1"/>
            </a:solidFill>
            <a:round/>
            <a:headEnd/>
            <a:tailEnd/>
          </a:ln>
        </p:spPr>
      </p:pic>
      <p:pic>
        <p:nvPicPr>
          <p:cNvPr id="67589" name="Image 10"/>
          <p:cNvPicPr>
            <a:picLocks noChangeAspect="1"/>
          </p:cNvPicPr>
          <p:nvPr/>
        </p:nvPicPr>
        <p:blipFill>
          <a:blip r:embed="rId6"/>
          <a:srcRect/>
          <a:stretch>
            <a:fillRect/>
          </a:stretch>
        </p:blipFill>
        <p:spPr bwMode="auto">
          <a:xfrm>
            <a:off x="4800600" y="2286000"/>
            <a:ext cx="2895600" cy="3571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27025" y="228600"/>
            <a:ext cx="8458200" cy="2362200"/>
            <a:chOff x="0" y="820"/>
            <a:chExt cx="5760" cy="1724"/>
          </a:xfrm>
        </p:grpSpPr>
        <p:pic>
          <p:nvPicPr>
            <p:cNvPr id="69637" name="Picture 3" descr="Image 14"/>
            <p:cNvPicPr>
              <a:picLocks noChangeAspect="1" noChangeArrowheads="1"/>
            </p:cNvPicPr>
            <p:nvPr/>
          </p:nvPicPr>
          <p:blipFill>
            <a:blip r:embed="rId3"/>
            <a:srcRect l="8067" t="18489" r="9775" b="61642"/>
            <a:stretch>
              <a:fillRect/>
            </a:stretch>
          </p:blipFill>
          <p:spPr bwMode="auto">
            <a:xfrm>
              <a:off x="0" y="820"/>
              <a:ext cx="5760" cy="1052"/>
            </a:xfrm>
            <a:prstGeom prst="rect">
              <a:avLst/>
            </a:prstGeom>
            <a:noFill/>
            <a:ln w="19050">
              <a:solidFill>
                <a:srgbClr val="000000"/>
              </a:solidFill>
              <a:miter lim="800000"/>
              <a:headEnd/>
              <a:tailEnd/>
            </a:ln>
          </p:spPr>
        </p:pic>
        <p:pic>
          <p:nvPicPr>
            <p:cNvPr id="69638" name="Picture 4" descr="Image 14"/>
            <p:cNvPicPr>
              <a:picLocks noChangeAspect="1" noChangeArrowheads="1"/>
            </p:cNvPicPr>
            <p:nvPr/>
          </p:nvPicPr>
          <p:blipFill>
            <a:blip r:embed="rId3"/>
            <a:srcRect l="8067" t="33826" r="9775" b="40791"/>
            <a:stretch>
              <a:fillRect/>
            </a:stretch>
          </p:blipFill>
          <p:spPr bwMode="auto">
            <a:xfrm>
              <a:off x="0" y="1200"/>
              <a:ext cx="5760" cy="1344"/>
            </a:xfrm>
            <a:prstGeom prst="rect">
              <a:avLst/>
            </a:prstGeom>
            <a:noFill/>
            <a:ln w="19050">
              <a:solidFill>
                <a:srgbClr val="000000"/>
              </a:solidFill>
              <a:miter lim="800000"/>
              <a:headEnd/>
              <a:tailEnd/>
            </a:ln>
          </p:spPr>
        </p:pic>
      </p:grpSp>
      <p:sp>
        <p:nvSpPr>
          <p:cNvPr id="903174" name="Rectangle 6"/>
          <p:cNvSpPr>
            <a:spLocks noChangeArrowheads="1"/>
          </p:cNvSpPr>
          <p:nvPr/>
        </p:nvSpPr>
        <p:spPr bwMode="auto">
          <a:xfrm>
            <a:off x="76200" y="2895600"/>
            <a:ext cx="8382000" cy="2640723"/>
          </a:xfrm>
          <a:prstGeom prst="rect">
            <a:avLst/>
          </a:prstGeom>
          <a:noFill/>
          <a:ln w="9525">
            <a:noFill/>
            <a:miter lim="800000"/>
            <a:headEnd/>
            <a:tailEnd/>
          </a:ln>
        </p:spPr>
        <p:txBody>
          <a:bodyPr>
            <a:spAutoFit/>
          </a:bodyPr>
          <a:lstStyle/>
          <a:p>
            <a:pPr>
              <a:spcAft>
                <a:spcPct val="15000"/>
              </a:spcAft>
              <a:buClr>
                <a:srgbClr val="FF0000"/>
              </a:buClr>
              <a:buSzPct val="90000"/>
              <a:buFont typeface="Wingdings" pitchFamily="2" charset="2"/>
              <a:buBlip>
                <a:blip r:embed="rId4"/>
              </a:buBlip>
            </a:pPr>
            <a:r>
              <a:rPr lang="fr-FR" sz="2700" b="0" dirty="0">
                <a:solidFill>
                  <a:srgbClr val="090080"/>
                </a:solidFill>
              </a:rPr>
              <a:t> </a:t>
            </a:r>
            <a:r>
              <a:rPr lang="fr-FR" sz="2700" b="0" dirty="0">
                <a:solidFill>
                  <a:srgbClr val="FFFF00"/>
                </a:solidFill>
              </a:rPr>
              <a:t>17 CEC sur ACR réfractaires  (</a:t>
            </a:r>
            <a:r>
              <a:rPr lang="fr-FR" b="0" dirty="0">
                <a:solidFill>
                  <a:srgbClr val="FFFF00"/>
                </a:solidFill>
              </a:rPr>
              <a:t>2003-2005</a:t>
            </a:r>
            <a:r>
              <a:rPr lang="fr-FR" sz="3200" b="0" dirty="0">
                <a:solidFill>
                  <a:srgbClr val="FFFF00"/>
                </a:solidFill>
              </a:rPr>
              <a:t>)</a:t>
            </a:r>
            <a:endParaRPr lang="fr-FR" sz="2300" b="0" dirty="0">
              <a:solidFill>
                <a:srgbClr val="FFFF00"/>
              </a:solidFill>
            </a:endParaRPr>
          </a:p>
          <a:p>
            <a:pPr lvl="1">
              <a:spcAft>
                <a:spcPct val="15000"/>
              </a:spcAft>
              <a:buClr>
                <a:srgbClr val="FF0000"/>
              </a:buClr>
              <a:buSzPct val="90000"/>
              <a:buFont typeface="Wingdings" pitchFamily="2" charset="2"/>
              <a:buBlip>
                <a:blip r:embed="rId5"/>
              </a:buBlip>
            </a:pPr>
            <a:r>
              <a:rPr lang="fr-FR" sz="2300" b="0" dirty="0"/>
              <a:t> Age = 47 ans [27-57]</a:t>
            </a:r>
          </a:p>
          <a:p>
            <a:pPr lvl="1">
              <a:spcAft>
                <a:spcPct val="15000"/>
              </a:spcAft>
              <a:buClr>
                <a:srgbClr val="FF0000"/>
              </a:buClr>
              <a:buSzPct val="90000"/>
              <a:buFont typeface="Wingdings" pitchFamily="2" charset="2"/>
              <a:buBlip>
                <a:blip r:embed="rId5"/>
              </a:buBlip>
            </a:pPr>
            <a:r>
              <a:rPr lang="fr-FR" altLang="ja-JP" sz="2300" b="0" dirty="0"/>
              <a:t> 9 ACR </a:t>
            </a:r>
            <a:r>
              <a:rPr lang="fr-FR" altLang="ja-JP" sz="2300" b="0" dirty="0" smtClean="0"/>
              <a:t>pré hospitaliers </a:t>
            </a:r>
            <a:r>
              <a:rPr lang="fr-FR" altLang="ja-JP" sz="2300" b="0" dirty="0"/>
              <a:t>(domicile = 5)</a:t>
            </a:r>
          </a:p>
          <a:p>
            <a:pPr lvl="1">
              <a:spcAft>
                <a:spcPct val="15000"/>
              </a:spcAft>
              <a:buClr>
                <a:srgbClr val="FF0000"/>
              </a:buClr>
              <a:buSzPct val="90000"/>
              <a:buFont typeface="Wingdings" pitchFamily="2" charset="2"/>
              <a:buBlip>
                <a:blip r:embed="rId5"/>
              </a:buBlip>
            </a:pPr>
            <a:r>
              <a:rPr lang="fr-FR" altLang="ja-JP" sz="2300" b="0" dirty="0" smtClean="0"/>
              <a:t> 12 intoxications aiguës </a:t>
            </a:r>
          </a:p>
          <a:p>
            <a:pPr lvl="1">
              <a:spcAft>
                <a:spcPct val="15000"/>
              </a:spcAft>
              <a:buClr>
                <a:srgbClr val="FF0000"/>
              </a:buClr>
              <a:buSzPct val="90000"/>
              <a:buFont typeface="Wingdings" pitchFamily="2" charset="2"/>
              <a:buBlip>
                <a:blip r:embed="rId5"/>
              </a:buBlip>
            </a:pPr>
            <a:r>
              <a:rPr lang="fr-FR" altLang="ja-JP" sz="2300" b="0" dirty="0" smtClean="0"/>
              <a:t> 3 patients survivants sans séquelles à 1 an</a:t>
            </a:r>
          </a:p>
          <a:p>
            <a:pPr lvl="1">
              <a:spcAft>
                <a:spcPct val="15000"/>
              </a:spcAft>
              <a:buClr>
                <a:srgbClr val="FF0000"/>
              </a:buClr>
              <a:buSzPct val="90000"/>
              <a:buFont typeface="Wingdings" pitchFamily="2" charset="2"/>
              <a:buNone/>
            </a:pPr>
            <a:r>
              <a:rPr lang="fr-FR" altLang="ja-JP" sz="2300" b="0" dirty="0" smtClean="0"/>
              <a:t>    </a:t>
            </a:r>
            <a:r>
              <a:rPr lang="fr-FR" altLang="ja-JP" sz="2300" b="0" dirty="0"/>
              <a:t>-&gt; 3 intoxications, MCE = 30, 100 et 180 min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03174">
                                            <p:txEl>
                                              <p:pRg st="2" end="2"/>
                                            </p:txEl>
                                          </p:spTgt>
                                        </p:tgtEl>
                                        <p:attrNameLst>
                                          <p:attrName>style.visibility</p:attrName>
                                        </p:attrNameLst>
                                      </p:cBhvr>
                                      <p:to>
                                        <p:strVal val="visible"/>
                                      </p:to>
                                    </p:set>
                                    <p:animEffect transition="in" filter="checkerboard(across)">
                                      <p:cBhvr>
                                        <p:cTn id="7" dur="500"/>
                                        <p:tgtEl>
                                          <p:spTgt spid="90317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381000" y="152400"/>
            <a:ext cx="8763000" cy="1323975"/>
            <a:chOff x="72" y="1392"/>
            <a:chExt cx="5448" cy="834"/>
          </a:xfrm>
        </p:grpSpPr>
        <p:sp>
          <p:nvSpPr>
            <p:cNvPr id="706566" name="Rectangle 6"/>
            <p:cNvSpPr>
              <a:spLocks noChangeArrowheads="1"/>
            </p:cNvSpPr>
            <p:nvPr/>
          </p:nvSpPr>
          <p:spPr bwMode="auto">
            <a:xfrm>
              <a:off x="1080" y="1440"/>
              <a:ext cx="4440" cy="786"/>
            </a:xfrm>
            <a:prstGeom prst="rect">
              <a:avLst/>
            </a:prstGeom>
            <a:noFill/>
            <a:ln w="9525">
              <a:noFill/>
              <a:miter lim="800000"/>
              <a:headEnd/>
              <a:tailEnd/>
            </a:ln>
          </p:spPr>
          <p:txBody>
            <a:bodyPr>
              <a:spAutoFit/>
            </a:bodyPr>
            <a:lstStyle/>
            <a:p>
              <a:r>
                <a:rPr lang="fr-FR" sz="1900">
                  <a:solidFill>
                    <a:srgbClr val="FF0000"/>
                  </a:solidFill>
                  <a:effectLst>
                    <a:outerShdw blurRad="38100" dist="38100" dir="2700000" algn="tl">
                      <a:srgbClr val="C0C0C0"/>
                    </a:outerShdw>
                  </a:effectLst>
                </a:rPr>
                <a:t>Arrêté du 2 août 2005</a:t>
              </a:r>
              <a:r>
                <a:rPr lang="fr-FR" sz="1900">
                  <a:effectLst>
                    <a:outerShdw blurRad="38100" dist="38100" dir="2700000" algn="tl">
                      <a:srgbClr val="C0C0C0"/>
                    </a:outerShdw>
                  </a:effectLst>
                </a:rPr>
                <a:t> fixant la liste des organes pour lesquels le prélèvement sur une personne décédée présentant un arrêt cardiaque et respiratoire persistant est autorisé.</a:t>
              </a:r>
              <a:r>
                <a:rPr lang="fr-FR" sz="2000">
                  <a:effectLst>
                    <a:outerShdw blurRad="38100" dist="38100" dir="2700000" algn="tl">
                      <a:srgbClr val="C0C0C0"/>
                    </a:outerShdw>
                  </a:effectLst>
                </a:rPr>
                <a:t> </a:t>
              </a:r>
            </a:p>
          </p:txBody>
        </p:sp>
        <p:pic>
          <p:nvPicPr>
            <p:cNvPr id="73754" name="Picture 7"/>
            <p:cNvPicPr>
              <a:picLocks noChangeAspect="1" noChangeArrowheads="1"/>
            </p:cNvPicPr>
            <p:nvPr/>
          </p:nvPicPr>
          <p:blipFill>
            <a:blip r:embed="rId3"/>
            <a:srcRect/>
            <a:stretch>
              <a:fillRect/>
            </a:stretch>
          </p:blipFill>
          <p:spPr bwMode="auto">
            <a:xfrm>
              <a:off x="72" y="1392"/>
              <a:ext cx="971" cy="739"/>
            </a:xfrm>
            <a:prstGeom prst="rect">
              <a:avLst/>
            </a:prstGeom>
            <a:noFill/>
            <a:ln w="9525">
              <a:noFill/>
              <a:miter lim="800000"/>
              <a:headEnd/>
              <a:tailEnd/>
            </a:ln>
          </p:spPr>
        </p:pic>
      </p:grpSp>
      <p:grpSp>
        <p:nvGrpSpPr>
          <p:cNvPr id="3" name="Group 16"/>
          <p:cNvGrpSpPr>
            <a:grpSpLocks/>
          </p:cNvGrpSpPr>
          <p:nvPr/>
        </p:nvGrpSpPr>
        <p:grpSpPr bwMode="auto">
          <a:xfrm>
            <a:off x="271463" y="1422400"/>
            <a:ext cx="8894762" cy="1016000"/>
            <a:chOff x="48" y="1680"/>
            <a:chExt cx="5603" cy="640"/>
          </a:xfrm>
        </p:grpSpPr>
        <p:pic>
          <p:nvPicPr>
            <p:cNvPr id="73751" name="Picture 17"/>
            <p:cNvPicPr>
              <a:picLocks noChangeAspect="1" noChangeArrowheads="1"/>
            </p:cNvPicPr>
            <p:nvPr/>
          </p:nvPicPr>
          <p:blipFill>
            <a:blip r:embed="rId4"/>
            <a:srcRect/>
            <a:stretch>
              <a:fillRect/>
            </a:stretch>
          </p:blipFill>
          <p:spPr bwMode="auto">
            <a:xfrm>
              <a:off x="48" y="1680"/>
              <a:ext cx="1672" cy="640"/>
            </a:xfrm>
            <a:prstGeom prst="rect">
              <a:avLst/>
            </a:prstGeom>
            <a:noFill/>
            <a:ln w="9525">
              <a:noFill/>
              <a:miter lim="800000"/>
              <a:headEnd/>
              <a:tailEnd/>
            </a:ln>
          </p:spPr>
        </p:pic>
        <p:sp>
          <p:nvSpPr>
            <p:cNvPr id="706578" name="Rectangle 18"/>
            <p:cNvSpPr>
              <a:spLocks noChangeArrowheads="1"/>
            </p:cNvSpPr>
            <p:nvPr/>
          </p:nvSpPr>
          <p:spPr bwMode="auto">
            <a:xfrm>
              <a:off x="1776" y="1834"/>
              <a:ext cx="3875" cy="422"/>
            </a:xfrm>
            <a:prstGeom prst="rect">
              <a:avLst/>
            </a:prstGeom>
            <a:noFill/>
            <a:ln w="9525">
              <a:noFill/>
              <a:miter lim="800000"/>
              <a:headEnd/>
              <a:tailEnd/>
            </a:ln>
          </p:spPr>
          <p:txBody>
            <a:bodyPr wrap="none">
              <a:spAutoFit/>
            </a:bodyPr>
            <a:lstStyle/>
            <a:p>
              <a:r>
                <a:rPr lang="fr-FR" sz="1900">
                  <a:solidFill>
                    <a:srgbClr val="FF0000"/>
                  </a:solidFill>
                  <a:effectLst>
                    <a:outerShdw blurRad="38100" dist="38100" dir="2700000" algn="tl">
                      <a:srgbClr val="C0C0C0"/>
                    </a:outerShdw>
                  </a:effectLst>
                </a:rPr>
                <a:t>Octobre 2006</a:t>
              </a:r>
              <a:r>
                <a:rPr lang="fr-FR" sz="1900">
                  <a:effectLst>
                    <a:outerShdw blurRad="38100" dist="38100" dir="2700000" algn="tl">
                      <a:srgbClr val="C0C0C0"/>
                    </a:outerShdw>
                  </a:effectLst>
                </a:rPr>
                <a:t> : Début des prélèvements de reins sur</a:t>
              </a:r>
            </a:p>
            <a:p>
              <a:r>
                <a:rPr lang="fr-FR" sz="1900">
                  <a:effectLst>
                    <a:outerShdw blurRad="38100" dist="38100" dir="2700000" algn="tl">
                      <a:srgbClr val="C0C0C0"/>
                    </a:outerShdw>
                  </a:effectLst>
                </a:rPr>
                <a:t> donneurs à cœur arr</a:t>
              </a:r>
              <a:r>
                <a:rPr lang="fr-FR" altLang="ja-JP" sz="1900">
                  <a:effectLst>
                    <a:outerShdw blurRad="38100" dist="38100" dir="2700000" algn="tl">
                      <a:srgbClr val="C0C0C0"/>
                    </a:outerShdw>
                  </a:effectLst>
                </a:rPr>
                <a:t>êté en France</a:t>
              </a:r>
            </a:p>
          </p:txBody>
        </p:sp>
      </p:grpSp>
      <p:pic>
        <p:nvPicPr>
          <p:cNvPr id="706579" name="Picture 19" descr="DSCN6173"/>
          <p:cNvPicPr>
            <a:picLocks noChangeAspect="1" noChangeArrowheads="1"/>
          </p:cNvPicPr>
          <p:nvPr/>
        </p:nvPicPr>
        <p:blipFill>
          <a:blip r:embed="rId5" cstate="print"/>
          <a:srcRect/>
          <a:stretch>
            <a:fillRect/>
          </a:stretch>
        </p:blipFill>
        <p:spPr bwMode="auto">
          <a:xfrm>
            <a:off x="6540500" y="4038600"/>
            <a:ext cx="1514475" cy="2667000"/>
          </a:xfrm>
          <a:prstGeom prst="rect">
            <a:avLst/>
          </a:prstGeom>
          <a:noFill/>
          <a:ln w="9525">
            <a:noFill/>
            <a:miter lim="800000"/>
            <a:headEnd/>
            <a:tailEnd/>
          </a:ln>
        </p:spPr>
      </p:pic>
      <p:grpSp>
        <p:nvGrpSpPr>
          <p:cNvPr id="4" name="Group 36"/>
          <p:cNvGrpSpPr>
            <a:grpSpLocks/>
          </p:cNvGrpSpPr>
          <p:nvPr/>
        </p:nvGrpSpPr>
        <p:grpSpPr bwMode="auto">
          <a:xfrm>
            <a:off x="1600200" y="2743200"/>
            <a:ext cx="6477000" cy="1438275"/>
            <a:chOff x="1008" y="1728"/>
            <a:chExt cx="4080" cy="906"/>
          </a:xfrm>
        </p:grpSpPr>
        <p:pic>
          <p:nvPicPr>
            <p:cNvPr id="73749" name="Picture 34" descr="logo_sdf"/>
            <p:cNvPicPr>
              <a:picLocks noChangeAspect="1" noChangeArrowheads="1"/>
            </p:cNvPicPr>
            <p:nvPr/>
          </p:nvPicPr>
          <p:blipFill>
            <a:blip r:embed="rId6"/>
            <a:srcRect/>
            <a:stretch>
              <a:fillRect/>
            </a:stretch>
          </p:blipFill>
          <p:spPr bwMode="auto">
            <a:xfrm>
              <a:off x="4224" y="1776"/>
              <a:ext cx="864" cy="858"/>
            </a:xfrm>
            <a:prstGeom prst="rect">
              <a:avLst/>
            </a:prstGeom>
            <a:noFill/>
            <a:ln w="9525">
              <a:noFill/>
              <a:miter lim="800000"/>
              <a:headEnd/>
              <a:tailEnd/>
            </a:ln>
          </p:spPr>
        </p:pic>
        <p:pic>
          <p:nvPicPr>
            <p:cNvPr id="73750" name="Picture 35" descr="Image 19"/>
            <p:cNvPicPr>
              <a:picLocks noChangeAspect="1" noChangeArrowheads="1"/>
            </p:cNvPicPr>
            <p:nvPr/>
          </p:nvPicPr>
          <p:blipFill>
            <a:blip r:embed="rId7"/>
            <a:srcRect l="33069" t="46281" r="15825" b="33978"/>
            <a:stretch>
              <a:fillRect/>
            </a:stretch>
          </p:blipFill>
          <p:spPr bwMode="auto">
            <a:xfrm>
              <a:off x="1008" y="1728"/>
              <a:ext cx="3024" cy="882"/>
            </a:xfrm>
            <a:prstGeom prst="rect">
              <a:avLst/>
            </a:prstGeom>
            <a:noFill/>
            <a:ln w="9525">
              <a:noFill/>
              <a:miter lim="800000"/>
              <a:headEnd/>
              <a:tailEnd/>
            </a:ln>
          </p:spPr>
        </p:pic>
      </p:grpSp>
      <p:grpSp>
        <p:nvGrpSpPr>
          <p:cNvPr id="5" name="Group 22"/>
          <p:cNvGrpSpPr>
            <a:grpSpLocks/>
          </p:cNvGrpSpPr>
          <p:nvPr/>
        </p:nvGrpSpPr>
        <p:grpSpPr bwMode="auto">
          <a:xfrm>
            <a:off x="685800" y="4114800"/>
            <a:ext cx="4694238" cy="2514600"/>
            <a:chOff x="432" y="2496"/>
            <a:chExt cx="2957" cy="1584"/>
          </a:xfrm>
        </p:grpSpPr>
        <p:pic>
          <p:nvPicPr>
            <p:cNvPr id="73747" name="Picture 20"/>
            <p:cNvPicPr>
              <a:picLocks noChangeAspect="1" noChangeArrowheads="1"/>
            </p:cNvPicPr>
            <p:nvPr/>
          </p:nvPicPr>
          <p:blipFill>
            <a:blip r:embed="rId8"/>
            <a:srcRect/>
            <a:stretch>
              <a:fillRect/>
            </a:stretch>
          </p:blipFill>
          <p:spPr bwMode="auto">
            <a:xfrm>
              <a:off x="432" y="2496"/>
              <a:ext cx="1309" cy="1440"/>
            </a:xfrm>
            <a:prstGeom prst="rect">
              <a:avLst/>
            </a:prstGeom>
            <a:noFill/>
            <a:ln w="9525">
              <a:noFill/>
              <a:miter lim="800000"/>
              <a:headEnd/>
              <a:tailEnd/>
            </a:ln>
          </p:spPr>
        </p:pic>
        <p:pic>
          <p:nvPicPr>
            <p:cNvPr id="73748" name="Picture 21"/>
            <p:cNvPicPr>
              <a:picLocks noChangeAspect="1" noChangeArrowheads="1"/>
            </p:cNvPicPr>
            <p:nvPr/>
          </p:nvPicPr>
          <p:blipFill>
            <a:blip r:embed="rId9"/>
            <a:srcRect l="1894" t="1918" r="1894" b="1958"/>
            <a:stretch>
              <a:fillRect/>
            </a:stretch>
          </p:blipFill>
          <p:spPr bwMode="auto">
            <a:xfrm>
              <a:off x="2297" y="2544"/>
              <a:ext cx="1092" cy="1536"/>
            </a:xfrm>
            <a:prstGeom prst="rect">
              <a:avLst/>
            </a:prstGeom>
            <a:noFill/>
            <a:ln w="9525">
              <a:noFill/>
              <a:miter lim="800000"/>
              <a:headEnd/>
              <a:tailEnd/>
            </a:ln>
          </p:spPr>
        </p:pic>
      </p:grpSp>
      <p:pic>
        <p:nvPicPr>
          <p:cNvPr id="706583" name="Picture 23" descr="Image 18"/>
          <p:cNvPicPr>
            <a:picLocks noChangeAspect="1" noChangeArrowheads="1"/>
          </p:cNvPicPr>
          <p:nvPr/>
        </p:nvPicPr>
        <p:blipFill>
          <a:blip r:embed="rId10"/>
          <a:srcRect l="14754" t="44139" r="30659" b="34756"/>
          <a:stretch>
            <a:fillRect/>
          </a:stretch>
        </p:blipFill>
        <p:spPr bwMode="auto">
          <a:xfrm rot="-1194888">
            <a:off x="152400" y="1219200"/>
            <a:ext cx="5638800" cy="1646238"/>
          </a:xfrm>
          <a:prstGeom prst="rect">
            <a:avLst/>
          </a:prstGeom>
          <a:noFill/>
          <a:ln w="9525">
            <a:noFill/>
            <a:miter lim="800000"/>
            <a:headEnd/>
            <a:tailEnd/>
          </a:ln>
        </p:spPr>
      </p:pic>
      <p:grpSp>
        <p:nvGrpSpPr>
          <p:cNvPr id="6" name="Group 24"/>
          <p:cNvGrpSpPr>
            <a:grpSpLocks/>
          </p:cNvGrpSpPr>
          <p:nvPr/>
        </p:nvGrpSpPr>
        <p:grpSpPr bwMode="auto">
          <a:xfrm>
            <a:off x="2743200" y="838200"/>
            <a:ext cx="5562600" cy="1735138"/>
            <a:chOff x="144" y="144"/>
            <a:chExt cx="3504" cy="1093"/>
          </a:xfrm>
        </p:grpSpPr>
        <p:pic>
          <p:nvPicPr>
            <p:cNvPr id="73745" name="Picture 25" descr="Image 15"/>
            <p:cNvPicPr>
              <a:picLocks noChangeAspect="1" noChangeArrowheads="1"/>
            </p:cNvPicPr>
            <p:nvPr/>
          </p:nvPicPr>
          <p:blipFill>
            <a:blip r:embed="rId11"/>
            <a:srcRect l="10327" t="29488" r="11479" b="37302"/>
            <a:stretch>
              <a:fillRect/>
            </a:stretch>
          </p:blipFill>
          <p:spPr bwMode="auto">
            <a:xfrm>
              <a:off x="144" y="144"/>
              <a:ext cx="3504" cy="1093"/>
            </a:xfrm>
            <a:prstGeom prst="rect">
              <a:avLst/>
            </a:prstGeom>
            <a:noFill/>
            <a:ln w="19050">
              <a:noFill/>
              <a:miter lim="800000"/>
              <a:headEnd/>
              <a:tailEnd/>
            </a:ln>
          </p:spPr>
        </p:pic>
        <p:sp>
          <p:nvSpPr>
            <p:cNvPr id="706586" name="Rectangle 26"/>
            <p:cNvSpPr>
              <a:spLocks noChangeArrowheads="1"/>
            </p:cNvSpPr>
            <p:nvPr/>
          </p:nvSpPr>
          <p:spPr bwMode="auto">
            <a:xfrm rot="-1452152">
              <a:off x="2239" y="564"/>
              <a:ext cx="1281" cy="300"/>
            </a:xfrm>
            <a:prstGeom prst="rect">
              <a:avLst/>
            </a:prstGeom>
            <a:solidFill>
              <a:schemeClr val="bg1"/>
            </a:solidFill>
            <a:ln w="19050">
              <a:solidFill>
                <a:schemeClr val="tx1"/>
              </a:solidFill>
              <a:miter lim="800000"/>
              <a:headEnd/>
              <a:tailEnd/>
            </a:ln>
          </p:spPr>
          <p:txBody>
            <a:bodyPr wrap="none">
              <a:spAutoFit/>
            </a:bodyPr>
            <a:lstStyle/>
            <a:p>
              <a:r>
                <a:rPr lang="fr-FR">
                  <a:solidFill>
                    <a:srgbClr val="FF0000"/>
                  </a:solidFill>
                  <a:effectLst>
                    <a:outerShdw blurRad="38100" dist="38100" dir="2700000" algn="tl">
                      <a:srgbClr val="C0C0C0"/>
                    </a:outerShdw>
                  </a:effectLst>
                </a:rPr>
                <a:t>Janvier 2005</a:t>
              </a:r>
            </a:p>
          </p:txBody>
        </p:sp>
      </p:grpSp>
      <p:grpSp>
        <p:nvGrpSpPr>
          <p:cNvPr id="7" name="Group 32"/>
          <p:cNvGrpSpPr>
            <a:grpSpLocks/>
          </p:cNvGrpSpPr>
          <p:nvPr/>
        </p:nvGrpSpPr>
        <p:grpSpPr bwMode="auto">
          <a:xfrm>
            <a:off x="2057400" y="3581400"/>
            <a:ext cx="6683375" cy="1752600"/>
            <a:chOff x="1296" y="2256"/>
            <a:chExt cx="4210" cy="1104"/>
          </a:xfrm>
        </p:grpSpPr>
        <p:grpSp>
          <p:nvGrpSpPr>
            <p:cNvPr id="8" name="Group 27"/>
            <p:cNvGrpSpPr>
              <a:grpSpLocks/>
            </p:cNvGrpSpPr>
            <p:nvPr/>
          </p:nvGrpSpPr>
          <p:grpSpPr bwMode="auto">
            <a:xfrm>
              <a:off x="1296" y="2256"/>
              <a:ext cx="4210" cy="1104"/>
              <a:chOff x="0" y="820"/>
              <a:chExt cx="5760" cy="1724"/>
            </a:xfrm>
          </p:grpSpPr>
          <p:pic>
            <p:nvPicPr>
              <p:cNvPr id="73743" name="Picture 28" descr="Image 14"/>
              <p:cNvPicPr>
                <a:picLocks noChangeAspect="1" noChangeArrowheads="1"/>
              </p:cNvPicPr>
              <p:nvPr/>
            </p:nvPicPr>
            <p:blipFill>
              <a:blip r:embed="rId12"/>
              <a:srcRect l="8067" t="18489" r="9775" b="61642"/>
              <a:stretch>
                <a:fillRect/>
              </a:stretch>
            </p:blipFill>
            <p:spPr bwMode="auto">
              <a:xfrm>
                <a:off x="0" y="820"/>
                <a:ext cx="5760" cy="1052"/>
              </a:xfrm>
              <a:prstGeom prst="rect">
                <a:avLst/>
              </a:prstGeom>
              <a:noFill/>
              <a:ln w="19050">
                <a:noFill/>
                <a:miter lim="800000"/>
                <a:headEnd/>
                <a:tailEnd/>
              </a:ln>
            </p:spPr>
          </p:pic>
          <p:pic>
            <p:nvPicPr>
              <p:cNvPr id="73744" name="Picture 29" descr="Image 14"/>
              <p:cNvPicPr>
                <a:picLocks noChangeAspect="1" noChangeArrowheads="1"/>
              </p:cNvPicPr>
              <p:nvPr/>
            </p:nvPicPr>
            <p:blipFill>
              <a:blip r:embed="rId12"/>
              <a:srcRect l="8067" t="33826" r="9775" b="40791"/>
              <a:stretch>
                <a:fillRect/>
              </a:stretch>
            </p:blipFill>
            <p:spPr bwMode="auto">
              <a:xfrm>
                <a:off x="0" y="1200"/>
                <a:ext cx="5760" cy="1344"/>
              </a:xfrm>
              <a:prstGeom prst="rect">
                <a:avLst/>
              </a:prstGeom>
              <a:noFill/>
              <a:ln w="19050">
                <a:noFill/>
                <a:miter lim="800000"/>
                <a:headEnd/>
                <a:tailEnd/>
              </a:ln>
            </p:spPr>
          </p:pic>
        </p:grpSp>
        <p:sp>
          <p:nvSpPr>
            <p:cNvPr id="706591" name="Rectangle 31"/>
            <p:cNvSpPr>
              <a:spLocks noChangeArrowheads="1"/>
            </p:cNvSpPr>
            <p:nvPr/>
          </p:nvSpPr>
          <p:spPr bwMode="auto">
            <a:xfrm rot="-2200218">
              <a:off x="4368" y="2784"/>
              <a:ext cx="929" cy="300"/>
            </a:xfrm>
            <a:prstGeom prst="rect">
              <a:avLst/>
            </a:prstGeom>
            <a:noFill/>
            <a:ln w="19050">
              <a:solidFill>
                <a:schemeClr val="tx1"/>
              </a:solidFill>
              <a:miter lim="800000"/>
              <a:headEnd/>
              <a:tailEnd/>
            </a:ln>
          </p:spPr>
          <p:txBody>
            <a:bodyPr wrap="none">
              <a:spAutoFit/>
            </a:bodyPr>
            <a:lstStyle/>
            <a:p>
              <a:r>
                <a:rPr lang="fr-FR">
                  <a:solidFill>
                    <a:srgbClr val="FF0000"/>
                  </a:solidFill>
                  <a:effectLst>
                    <a:outerShdw blurRad="38100" dist="38100" dir="2700000" algn="tl">
                      <a:srgbClr val="C0C0C0"/>
                    </a:outerShdw>
                  </a:effectLst>
                </a:rPr>
                <a:t>Mai 2007</a:t>
              </a:r>
            </a:p>
          </p:txBody>
        </p:sp>
      </p:grpSp>
      <p:sp>
        <p:nvSpPr>
          <p:cNvPr id="706593" name="Rectangle 33"/>
          <p:cNvSpPr>
            <a:spLocks noChangeArrowheads="1"/>
          </p:cNvSpPr>
          <p:nvPr/>
        </p:nvSpPr>
        <p:spPr bwMode="auto">
          <a:xfrm rot="-1961800">
            <a:off x="2700338" y="1379538"/>
            <a:ext cx="5105400" cy="473075"/>
          </a:xfrm>
          <a:prstGeom prst="rect">
            <a:avLst/>
          </a:prstGeom>
          <a:solidFill>
            <a:schemeClr val="bg1"/>
          </a:solidFill>
          <a:ln w="9525">
            <a:noFill/>
            <a:miter lim="800000"/>
            <a:headEnd/>
            <a:tailEnd/>
          </a:ln>
        </p:spPr>
        <p:txBody>
          <a:bodyPr>
            <a:spAutoFit/>
          </a:bodyPr>
          <a:lstStyle/>
          <a:p>
            <a:pPr>
              <a:buClr>
                <a:srgbClr val="FF0000"/>
              </a:buClr>
              <a:buSzPct val="90000"/>
              <a:buFont typeface="Wingdings" pitchFamily="2" charset="2"/>
              <a:buNone/>
            </a:pPr>
            <a:r>
              <a:rPr lang="fr-FR" sz="2500" i="1">
                <a:solidFill>
                  <a:srgbClr val="FF3300"/>
                </a:solidFill>
                <a:effectLst>
                  <a:outerShdw blurRad="38100" dist="38100" dir="2700000" algn="tl">
                    <a:srgbClr val="C0C0C0"/>
                  </a:outerShdw>
                </a:effectLst>
              </a:rPr>
              <a:t> Victoire de la Médecine 2007</a:t>
            </a:r>
            <a:endParaRPr lang="fr-FR" altLang="ja-JP" sz="2500" i="1">
              <a:solidFill>
                <a:srgbClr val="FF3300"/>
              </a:solidFill>
              <a:effectLst>
                <a:outerShdw blurRad="38100" dist="38100" dir="2700000" algn="tl">
                  <a:srgbClr val="C0C0C0"/>
                </a:outerShdw>
              </a:effectLst>
            </a:endParaRPr>
          </a:p>
        </p:txBody>
      </p:sp>
      <p:pic>
        <p:nvPicPr>
          <p:cNvPr id="73740" name="Image 25"/>
          <p:cNvPicPr>
            <a:picLocks noChangeAspect="1"/>
          </p:cNvPicPr>
          <p:nvPr/>
        </p:nvPicPr>
        <p:blipFill>
          <a:blip r:embed="rId13"/>
          <a:srcRect/>
          <a:stretch>
            <a:fillRect/>
          </a:stretch>
        </p:blipFill>
        <p:spPr bwMode="auto">
          <a:xfrm>
            <a:off x="311150" y="2209800"/>
            <a:ext cx="8756650" cy="2286000"/>
          </a:xfrm>
          <a:prstGeom prst="rect">
            <a:avLst/>
          </a:prstGeom>
          <a:noFill/>
          <a:ln w="12700">
            <a:solidFill>
              <a:srgbClr val="000000"/>
            </a:solidFill>
            <a:miter lim="800000"/>
            <a:headEnd/>
            <a:tailEnd/>
          </a:ln>
        </p:spPr>
      </p:pic>
      <p:sp>
        <p:nvSpPr>
          <p:cNvPr id="706597" name="Rectangle 37"/>
          <p:cNvSpPr>
            <a:spLocks noChangeArrowheads="1"/>
          </p:cNvSpPr>
          <p:nvPr/>
        </p:nvSpPr>
        <p:spPr bwMode="auto">
          <a:xfrm>
            <a:off x="1562100" y="-1600200"/>
            <a:ext cx="4838700" cy="9236075"/>
          </a:xfrm>
          <a:prstGeom prst="rect">
            <a:avLst/>
          </a:prstGeom>
          <a:noFill/>
          <a:ln w="9525">
            <a:noFill/>
            <a:miter lim="800000"/>
            <a:headEnd/>
            <a:tailEnd/>
          </a:ln>
        </p:spPr>
        <p:txBody>
          <a:bodyPr wrap="none">
            <a:spAutoFit/>
          </a:bodyPr>
          <a:lstStyle/>
          <a:p>
            <a:r>
              <a:rPr lang="fr-FR" sz="60000" i="1">
                <a:solidFill>
                  <a:srgbClr val="FF3300"/>
                </a:solidFill>
                <a:effectLst>
                  <a:outerShdw blurRad="38100" dist="38100" dir="2700000" algn="tl">
                    <a:srgbClr val="C0C0C0"/>
                  </a:outerShdw>
                </a:effectLst>
              </a:rPr>
              <a:t>?</a:t>
            </a:r>
            <a:endParaRPr lang="fr-FR" sz="50000" i="1">
              <a:solidFill>
                <a:srgbClr val="FF3300"/>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70657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70658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70659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499"/>
                                          </p:stCondLst>
                                        </p:cTn>
                                        <p:tgtEl>
                                          <p:spTgt spid="7374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70659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3" grpId="0" animBg="1" autoUpdateAnimBg="0"/>
      <p:bldP spid="706597"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rrowheads="1"/>
          </p:cNvSpPr>
          <p:nvPr>
            <p:ph type="title"/>
          </p:nvPr>
        </p:nvSpPr>
        <p:spPr>
          <a:xfrm>
            <a:off x="457200" y="457200"/>
            <a:ext cx="8229600" cy="1143000"/>
          </a:xfrm>
        </p:spPr>
        <p:txBody>
          <a:bodyPr>
            <a:normAutofit fontScale="90000"/>
          </a:bodyPr>
          <a:lstStyle/>
          <a:p>
            <a:pPr eaLnBrk="1" hangingPunct="1"/>
            <a:r>
              <a:rPr lang="fr-FR" dirty="0" smtClean="0">
                <a:solidFill>
                  <a:srgbClr val="FFFF00"/>
                </a:solidFill>
              </a:rPr>
              <a:t>Assistance circulatoire thérapeutique</a:t>
            </a:r>
          </a:p>
        </p:txBody>
      </p:sp>
      <p:sp>
        <p:nvSpPr>
          <p:cNvPr id="5123" name="Rectangle 3"/>
          <p:cNvSpPr>
            <a:spLocks noGrp="1" noChangeArrowheads="1"/>
          </p:cNvSpPr>
          <p:nvPr>
            <p:ph idx="1"/>
          </p:nvPr>
        </p:nvSpPr>
        <p:spPr>
          <a:xfrm>
            <a:off x="71438" y="1860550"/>
            <a:ext cx="8964612" cy="4997450"/>
          </a:xfrm>
        </p:spPr>
        <p:txBody>
          <a:bodyPr/>
          <a:lstStyle/>
          <a:p>
            <a:pPr eaLnBrk="1" hangingPunct="1">
              <a:lnSpc>
                <a:spcPct val="130000"/>
              </a:lnSpc>
              <a:spcAft>
                <a:spcPts val="1200"/>
              </a:spcAft>
            </a:pPr>
            <a:r>
              <a:rPr lang="fr-FR" sz="2000" dirty="0" smtClean="0"/>
              <a:t>L’assistance circulatoire a été proposée au cours de la RCP des AC réfractaires dès 1976</a:t>
            </a:r>
          </a:p>
          <a:p>
            <a:pPr eaLnBrk="1" hangingPunct="1">
              <a:lnSpc>
                <a:spcPct val="130000"/>
              </a:lnSpc>
              <a:spcAft>
                <a:spcPts val="1200"/>
              </a:spcAft>
            </a:pPr>
            <a:r>
              <a:rPr lang="fr-FR" sz="2000" dirty="0" smtClean="0"/>
              <a:t>La simplification et la miniaturisation des techniques d’assistance circulatoire ont permis une utilisation de celle-ci de plus en plus fréquente</a:t>
            </a:r>
          </a:p>
          <a:p>
            <a:pPr eaLnBrk="1" hangingPunct="1">
              <a:lnSpc>
                <a:spcPct val="130000"/>
              </a:lnSpc>
              <a:spcAft>
                <a:spcPts val="1200"/>
              </a:spcAft>
            </a:pPr>
            <a:r>
              <a:rPr lang="fr-FR" sz="2000" dirty="0" smtClean="0"/>
              <a:t>Des survies sans séquelle neurologique importante ont été rapportées dans 20 à 30 % des cas d’AC d’origine toxique ou cardiaque, survenant essentiellement en </a:t>
            </a:r>
            <a:r>
              <a:rPr lang="fr-FR" sz="2000" dirty="0" err="1" smtClean="0"/>
              <a:t>intrahospitalier</a:t>
            </a:r>
            <a:endParaRPr lang="fr-FR" sz="2000" dirty="0" smtClean="0"/>
          </a:p>
          <a:p>
            <a:pPr eaLnBrk="1" hangingPunct="1">
              <a:lnSpc>
                <a:spcPct val="130000"/>
              </a:lnSpc>
              <a:spcAft>
                <a:spcPts val="1200"/>
              </a:spcAft>
            </a:pPr>
            <a:r>
              <a:rPr lang="fr-FR" sz="2000" dirty="0" smtClean="0"/>
              <a:t>les données préliminaires de l’assistance circulatoire pour les AC pré-hospitaliers en France sont décevantes avec moins de 1% de survie.</a:t>
            </a:r>
          </a:p>
          <a:p>
            <a:pPr eaLnBrk="1" hangingPunct="1">
              <a:lnSpc>
                <a:spcPct val="130000"/>
              </a:lnSpc>
              <a:spcAft>
                <a:spcPts val="1200"/>
              </a:spcAft>
            </a:pPr>
            <a:endParaRPr lang="fr-FR" sz="2000" dirty="0" smtClean="0"/>
          </a:p>
          <a:p>
            <a:pPr eaLnBrk="1" hangingPunct="1">
              <a:lnSpc>
                <a:spcPct val="130000"/>
              </a:lnSpc>
              <a:spcAft>
                <a:spcPts val="1200"/>
              </a:spcAft>
            </a:pPr>
            <a:endParaRPr lang="fr-FR" sz="2000" dirty="0" smtClean="0"/>
          </a:p>
          <a:p>
            <a:pPr eaLnBrk="1" hangingPunct="1">
              <a:lnSpc>
                <a:spcPct val="130000"/>
              </a:lnSpc>
              <a:spcAft>
                <a:spcPts val="1200"/>
              </a:spcAft>
            </a:pPr>
            <a:endParaRPr lang="fr-FR"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4"/>
          <p:cNvPicPr>
            <a:picLocks noChangeAspect="1" noChangeArrowheads="1"/>
          </p:cNvPicPr>
          <p:nvPr/>
        </p:nvPicPr>
        <p:blipFill>
          <a:blip r:embed="rId2"/>
          <a:srcRect/>
          <a:stretch>
            <a:fillRect/>
          </a:stretch>
        </p:blipFill>
        <p:spPr bwMode="auto">
          <a:xfrm>
            <a:off x="107950" y="300038"/>
            <a:ext cx="8964613" cy="6140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r 15"/>
          <p:cNvGrpSpPr>
            <a:grpSpLocks/>
          </p:cNvGrpSpPr>
          <p:nvPr/>
        </p:nvGrpSpPr>
        <p:grpSpPr bwMode="auto">
          <a:xfrm>
            <a:off x="673100" y="685800"/>
            <a:ext cx="7404100" cy="5800725"/>
            <a:chOff x="673100" y="753667"/>
            <a:chExt cx="7404100" cy="5800327"/>
          </a:xfrm>
        </p:grpSpPr>
        <p:pic>
          <p:nvPicPr>
            <p:cNvPr id="70661" name="Image 9"/>
            <p:cNvPicPr>
              <a:picLocks noChangeAspect="1"/>
            </p:cNvPicPr>
            <p:nvPr/>
          </p:nvPicPr>
          <p:blipFill>
            <a:blip r:embed="rId3"/>
            <a:srcRect/>
            <a:stretch>
              <a:fillRect/>
            </a:stretch>
          </p:blipFill>
          <p:spPr bwMode="auto">
            <a:xfrm>
              <a:off x="673100" y="753667"/>
              <a:ext cx="7404100" cy="5494733"/>
            </a:xfrm>
            <a:prstGeom prst="rect">
              <a:avLst/>
            </a:prstGeom>
            <a:noFill/>
            <a:ln w="9525">
              <a:noFill/>
              <a:miter lim="800000"/>
              <a:headEnd/>
              <a:tailEnd/>
            </a:ln>
          </p:spPr>
        </p:pic>
        <p:cxnSp>
          <p:nvCxnSpPr>
            <p:cNvPr id="12" name="Connecteur droit avec flèche 11"/>
            <p:cNvCxnSpPr>
              <a:cxnSpLocks noChangeShapeType="1"/>
            </p:cNvCxnSpPr>
            <p:nvPr/>
          </p:nvCxnSpPr>
          <p:spPr bwMode="auto">
            <a:xfrm rot="5400000">
              <a:off x="2895611" y="6400016"/>
              <a:ext cx="304779" cy="3175"/>
            </a:xfrm>
            <a:prstGeom prst="straightConnector1">
              <a:avLst/>
            </a:prstGeom>
            <a:noFill/>
            <a:ln w="25400">
              <a:solidFill>
                <a:schemeClr val="tx1"/>
              </a:solidFill>
              <a:round/>
              <a:headEnd/>
              <a:tailEnd type="arrow" w="med" len="med"/>
            </a:ln>
            <a:effectLst>
              <a:outerShdw dist="20000" dir="5400000" rotWithShape="0">
                <a:srgbClr val="808080">
                  <a:alpha val="37999"/>
                </a:srgbClr>
              </a:outerShdw>
            </a:effectLst>
          </p:spPr>
        </p:cxnSp>
        <p:cxnSp>
          <p:nvCxnSpPr>
            <p:cNvPr id="14" name="Connecteur droit avec flèche 13"/>
            <p:cNvCxnSpPr>
              <a:cxnSpLocks noChangeShapeType="1"/>
            </p:cNvCxnSpPr>
            <p:nvPr/>
          </p:nvCxnSpPr>
          <p:spPr bwMode="auto">
            <a:xfrm rot="5400000">
              <a:off x="5562648" y="5866653"/>
              <a:ext cx="1371506" cy="3175"/>
            </a:xfrm>
            <a:prstGeom prst="straightConnector1">
              <a:avLst/>
            </a:prstGeom>
            <a:noFill/>
            <a:ln w="25400">
              <a:solidFill>
                <a:schemeClr val="tx1"/>
              </a:solidFill>
              <a:round/>
              <a:headEnd/>
              <a:tailEnd type="arrow" w="med" len="med"/>
            </a:ln>
            <a:effectLst>
              <a:outerShdw dist="20000" dir="5400000" rotWithShape="0">
                <a:srgbClr val="808080">
                  <a:alpha val="37999"/>
                </a:srgbClr>
              </a:outerShdw>
            </a:effectLst>
          </p:spPr>
        </p:cxnSp>
      </p:grpSp>
      <p:sp>
        <p:nvSpPr>
          <p:cNvPr id="15" name="ZoneTexte 14"/>
          <p:cNvSpPr txBox="1"/>
          <p:nvPr/>
        </p:nvSpPr>
        <p:spPr>
          <a:xfrm>
            <a:off x="2455863" y="6477000"/>
            <a:ext cx="3892669" cy="369332"/>
          </a:xfrm>
          <a:prstGeom prst="rect">
            <a:avLst/>
          </a:prstGeom>
          <a:solidFill>
            <a:schemeClr val="accent3">
              <a:lumMod val="65000"/>
            </a:schemeClr>
          </a:solidFill>
          <a:ln>
            <a:solidFill>
              <a:srgbClr val="000000"/>
            </a:solidFill>
          </a:ln>
        </p:spPr>
        <p:txBody>
          <a:bodyPr wrap="none">
            <a:spAutoFit/>
          </a:bodyPr>
          <a:lstStyle/>
          <a:p>
            <a:r>
              <a:rPr lang="fr-FR" dirty="0">
                <a:solidFill>
                  <a:srgbClr val="FFFF00"/>
                </a:solidFill>
              </a:rPr>
              <a:t>PAS de CEC thérapeutique envisageable</a:t>
            </a:r>
          </a:p>
        </p:txBody>
      </p:sp>
      <p:sp>
        <p:nvSpPr>
          <p:cNvPr id="17" name="Rectangle 16"/>
          <p:cNvSpPr/>
          <p:nvPr/>
        </p:nvSpPr>
        <p:spPr>
          <a:xfrm>
            <a:off x="7924800" y="609600"/>
            <a:ext cx="304800" cy="5791200"/>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rgbClr val="FFFF00"/>
                </a:solidFill>
              </a:rPr>
              <a:t>Résultats ECMO ACR réfractaires </a:t>
            </a:r>
            <a:endParaRPr lang="fr-FR" dirty="0">
              <a:solidFill>
                <a:srgbClr val="FFFF00"/>
              </a:solidFill>
            </a:endParaRPr>
          </a:p>
        </p:txBody>
      </p:sp>
      <p:sp>
        <p:nvSpPr>
          <p:cNvPr id="3" name="Espace réservé du contenu 2"/>
          <p:cNvSpPr>
            <a:spLocks noGrp="1"/>
          </p:cNvSpPr>
          <p:nvPr>
            <p:ph idx="1"/>
          </p:nvPr>
        </p:nvSpPr>
        <p:spPr/>
        <p:txBody>
          <a:bodyPr/>
          <a:lstStyle/>
          <a:p>
            <a:pPr>
              <a:buNone/>
            </a:pPr>
            <a:r>
              <a:rPr lang="fr-FR" dirty="0" smtClean="0"/>
              <a:t>Pitié :   </a:t>
            </a:r>
          </a:p>
          <a:p>
            <a:r>
              <a:rPr lang="fr-FR" dirty="0" smtClean="0"/>
              <a:t>2008	</a:t>
            </a:r>
            <a:r>
              <a:rPr lang="fr-FR" sz="2800" dirty="0" smtClean="0"/>
              <a:t>25  patients   </a:t>
            </a:r>
            <a:r>
              <a:rPr lang="fr-FR" sz="2800" dirty="0" smtClean="0">
                <a:sym typeface="Wingdings" pitchFamily="2" charset="2"/>
              </a:rPr>
              <a:t></a:t>
            </a:r>
            <a:r>
              <a:rPr lang="fr-FR" sz="2800" dirty="0" smtClean="0"/>
              <a:t>	moins de 4 survivants</a:t>
            </a:r>
          </a:p>
          <a:p>
            <a:r>
              <a:rPr lang="fr-FR" dirty="0" smtClean="0"/>
              <a:t>2009	</a:t>
            </a:r>
            <a:r>
              <a:rPr lang="fr-FR" sz="2800" dirty="0" smtClean="0"/>
              <a:t>31  patients </a:t>
            </a:r>
            <a:r>
              <a:rPr lang="fr-FR" dirty="0" smtClean="0"/>
              <a:t>	 </a:t>
            </a:r>
            <a:r>
              <a:rPr lang="fr-FR" dirty="0" smtClean="0">
                <a:sym typeface="Wingdings" pitchFamily="2" charset="2"/>
              </a:rPr>
              <a:t>	</a:t>
            </a:r>
            <a:r>
              <a:rPr lang="fr-FR" sz="2800" dirty="0" smtClean="0">
                <a:sym typeface="Wingdings" pitchFamily="2" charset="2"/>
              </a:rPr>
              <a:t>moins de 2 survivants</a:t>
            </a:r>
            <a:endParaRPr lang="fr-FR" dirty="0"/>
          </a:p>
        </p:txBody>
      </p:sp>
      <p:pic>
        <p:nvPicPr>
          <p:cNvPr id="4" name="Picture 17" descr="2007-04-26 006"/>
          <p:cNvPicPr>
            <a:picLocks noChangeAspect="1" noChangeArrowheads="1"/>
          </p:cNvPicPr>
          <p:nvPr/>
        </p:nvPicPr>
        <p:blipFill>
          <a:blip r:embed="rId2" cstate="print"/>
          <a:srcRect/>
          <a:stretch>
            <a:fillRect/>
          </a:stretch>
        </p:blipFill>
        <p:spPr>
          <a:xfrm>
            <a:off x="500034" y="3571876"/>
            <a:ext cx="3846515" cy="3071811"/>
          </a:xfrm>
          <a:prstGeom prst="rect">
            <a:avLst/>
          </a:prstGeom>
          <a:noFill/>
        </p:spPr>
      </p:pic>
      <p:pic>
        <p:nvPicPr>
          <p:cNvPr id="5" name="Picture 13" descr="P1271419"/>
          <p:cNvPicPr>
            <a:picLocks noChangeAspect="1" noChangeArrowheads="1"/>
          </p:cNvPicPr>
          <p:nvPr/>
        </p:nvPicPr>
        <p:blipFill>
          <a:blip r:embed="rId3" cstate="print"/>
          <a:srcRect/>
          <a:stretch>
            <a:fillRect/>
          </a:stretch>
        </p:blipFill>
        <p:spPr bwMode="auto">
          <a:xfrm>
            <a:off x="4643438" y="3571876"/>
            <a:ext cx="3884616" cy="30718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lecreux elise.MPG">
            <a:hlinkClick r:id="" action="ppaction://media"/>
          </p:cNvPr>
          <p:cNvPicPr>
            <a:picLocks noGrp="1" noRot="1" noChangeAspect="1"/>
          </p:cNvPicPr>
          <p:nvPr>
            <p:ph idx="1"/>
            <a:videoFile r:link="rId1"/>
          </p:nvPr>
        </p:nvPicPr>
        <p:blipFill>
          <a:blip r:embed="rId3"/>
          <a:stretch>
            <a:fillRect/>
          </a:stretch>
        </p:blipFill>
        <p:spPr>
          <a:xfrm>
            <a:off x="0" y="6322"/>
            <a:ext cx="9144000" cy="685167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1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1357298"/>
            <a:ext cx="8186766" cy="1868478"/>
          </a:xfrm>
        </p:spPr>
        <p:txBody>
          <a:bodyPr>
            <a:normAutofit fontScale="90000"/>
          </a:bodyPr>
          <a:lstStyle/>
          <a:p>
            <a:r>
              <a:rPr lang="fr-FR" dirty="0" smtClean="0">
                <a:solidFill>
                  <a:srgbClr val="FFFF00"/>
                </a:solidFill>
              </a:rPr>
              <a:t>« Coronarographie en urgence chez les survivants d’un arrêt cardiaque à l’extérieur de l‘hôpital »</a:t>
            </a:r>
            <a:endParaRPr lang="fr-FR" dirty="0">
              <a:solidFill>
                <a:srgbClr val="FFFF00"/>
              </a:solidFill>
            </a:endParaRPr>
          </a:p>
        </p:txBody>
      </p:sp>
      <p:sp>
        <p:nvSpPr>
          <p:cNvPr id="3" name="Espace réservé du contenu 2"/>
          <p:cNvSpPr>
            <a:spLocks noGrp="1"/>
          </p:cNvSpPr>
          <p:nvPr>
            <p:ph idx="1"/>
          </p:nvPr>
        </p:nvSpPr>
        <p:spPr>
          <a:xfrm>
            <a:off x="1357290" y="3571876"/>
            <a:ext cx="6758006" cy="1643074"/>
          </a:xfrm>
        </p:spPr>
        <p:txBody>
          <a:bodyPr>
            <a:normAutofit/>
          </a:bodyPr>
          <a:lstStyle/>
          <a:p>
            <a:pPr algn="ctr">
              <a:buNone/>
            </a:pPr>
            <a:r>
              <a:rPr lang="fr-FR" sz="2800" dirty="0" err="1" smtClean="0"/>
              <a:t>Spaulding</a:t>
            </a:r>
            <a:r>
              <a:rPr lang="fr-FR" sz="2800" dirty="0" smtClean="0"/>
              <a:t> C., </a:t>
            </a:r>
            <a:r>
              <a:rPr lang="fr-FR" sz="2800" dirty="0" err="1" smtClean="0"/>
              <a:t>Rozenberg</a:t>
            </a:r>
            <a:r>
              <a:rPr lang="fr-FR" sz="2800" dirty="0" smtClean="0"/>
              <a:t> A.</a:t>
            </a:r>
          </a:p>
          <a:p>
            <a:pPr algn="ctr">
              <a:buNone/>
            </a:pPr>
            <a:r>
              <a:rPr lang="fr-FR" sz="2800" dirty="0" smtClean="0"/>
              <a:t>SAMU de PARIS – USIC Cochin</a:t>
            </a:r>
          </a:p>
          <a:p>
            <a:pPr algn="ctr">
              <a:buNone/>
            </a:pPr>
            <a:r>
              <a:rPr lang="fr-FR" sz="2800" dirty="0" err="1" smtClean="0"/>
              <a:t>N.Engl</a:t>
            </a:r>
            <a:r>
              <a:rPr lang="fr-FR" sz="2800" dirty="0" smtClean="0"/>
              <a:t>. J. Med.  1997 </a:t>
            </a:r>
            <a:endParaRPr lang="fr-FR"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500042"/>
            <a:ext cx="8229600" cy="1143000"/>
          </a:xfrm>
        </p:spPr>
        <p:txBody>
          <a:bodyPr/>
          <a:lstStyle/>
          <a:p>
            <a:r>
              <a:rPr lang="fr-FR" dirty="0" smtClean="0">
                <a:solidFill>
                  <a:srgbClr val="FFFF00"/>
                </a:solidFill>
              </a:rPr>
              <a:t>Résultats (n= 84)</a:t>
            </a:r>
            <a:endParaRPr lang="fr-FR" dirty="0">
              <a:solidFill>
                <a:srgbClr val="FFFF00"/>
              </a:solidFill>
            </a:endParaRPr>
          </a:p>
        </p:txBody>
      </p:sp>
      <p:sp>
        <p:nvSpPr>
          <p:cNvPr id="3" name="Espace réservé du contenu 2"/>
          <p:cNvSpPr>
            <a:spLocks noGrp="1"/>
          </p:cNvSpPr>
          <p:nvPr>
            <p:ph idx="1"/>
          </p:nvPr>
        </p:nvSpPr>
        <p:spPr>
          <a:xfrm>
            <a:off x="500034" y="2071678"/>
            <a:ext cx="8229600" cy="2543180"/>
          </a:xfrm>
        </p:spPr>
        <p:txBody>
          <a:bodyPr/>
          <a:lstStyle/>
          <a:p>
            <a:r>
              <a:rPr lang="fr-FR" dirty="0" smtClean="0"/>
              <a:t>40 (48%) occlusions coronaires</a:t>
            </a:r>
          </a:p>
          <a:p>
            <a:r>
              <a:rPr lang="fr-FR" dirty="0" smtClean="0"/>
              <a:t>37 angioplasties    28 succès</a:t>
            </a:r>
          </a:p>
          <a:p>
            <a:r>
              <a:rPr lang="fr-FR" dirty="0" smtClean="0"/>
              <a:t>32 sortis vivants de réanimation (38%)</a:t>
            </a:r>
          </a:p>
          <a:p>
            <a:r>
              <a:rPr lang="fr-FR" dirty="0" smtClean="0"/>
              <a:t>14 ont survécu sans séquelle neurologique</a:t>
            </a:r>
            <a:endParaRPr lang="fr-FR" dirty="0"/>
          </a:p>
        </p:txBody>
      </p:sp>
      <p:sp>
        <p:nvSpPr>
          <p:cNvPr id="4" name="ZoneTexte 3"/>
          <p:cNvSpPr txBox="1"/>
          <p:nvPr/>
        </p:nvSpPr>
        <p:spPr>
          <a:xfrm>
            <a:off x="500034" y="4857760"/>
            <a:ext cx="7881132" cy="1569660"/>
          </a:xfrm>
          <a:prstGeom prst="rect">
            <a:avLst/>
          </a:prstGeom>
          <a:noFill/>
          <a:ln>
            <a:solidFill>
              <a:schemeClr val="tx1"/>
            </a:solidFill>
          </a:ln>
        </p:spPr>
        <p:txBody>
          <a:bodyPr wrap="none" rtlCol="0">
            <a:spAutoFit/>
          </a:bodyPr>
          <a:lstStyle/>
          <a:p>
            <a:r>
              <a:rPr lang="fr-FR" sz="3200" dirty="0" smtClean="0"/>
              <a:t>Facteur prédictif de survie :</a:t>
            </a:r>
          </a:p>
          <a:p>
            <a:r>
              <a:rPr lang="fr-FR" sz="3200" dirty="0" smtClean="0"/>
              <a:t>	Absence d’utilisation d’</a:t>
            </a:r>
            <a:r>
              <a:rPr lang="fr-FR" sz="3200" dirty="0" err="1" smtClean="0"/>
              <a:t>inotropes</a:t>
            </a:r>
            <a:r>
              <a:rPr lang="fr-FR" sz="3200" dirty="0" smtClean="0"/>
              <a:t> positifs</a:t>
            </a:r>
          </a:p>
          <a:p>
            <a:r>
              <a:rPr lang="fr-FR" sz="3200" dirty="0" smtClean="0"/>
              <a:t>	Succès de l’angioplastie</a:t>
            </a:r>
            <a:endParaRPr lang="fr-FR" sz="3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rgbClr val="FFFF00"/>
                </a:solidFill>
              </a:rPr>
              <a:t>Résultats </a:t>
            </a:r>
            <a:r>
              <a:rPr lang="fr-FR" dirty="0" err="1" smtClean="0">
                <a:solidFill>
                  <a:srgbClr val="FFFF00"/>
                </a:solidFill>
              </a:rPr>
              <a:t>Angio</a:t>
            </a:r>
            <a:endParaRPr lang="fr-FR" dirty="0"/>
          </a:p>
        </p:txBody>
      </p:sp>
      <p:sp>
        <p:nvSpPr>
          <p:cNvPr id="3" name="Espace réservé du contenu 2"/>
          <p:cNvSpPr>
            <a:spLocks noGrp="1"/>
          </p:cNvSpPr>
          <p:nvPr>
            <p:ph idx="1"/>
          </p:nvPr>
        </p:nvSpPr>
        <p:spPr>
          <a:noFill/>
        </p:spPr>
        <p:txBody>
          <a:bodyPr/>
          <a:lstStyle/>
          <a:p>
            <a:pPr>
              <a:buNone/>
            </a:pPr>
            <a:r>
              <a:rPr lang="fr-FR" dirty="0" smtClean="0"/>
              <a:t>Pitié :</a:t>
            </a:r>
          </a:p>
          <a:p>
            <a:r>
              <a:rPr lang="fr-FR" dirty="0" smtClean="0"/>
              <a:t>2009	Environ 25 ACR  </a:t>
            </a:r>
            <a:r>
              <a:rPr lang="fr-FR" dirty="0" smtClean="0">
                <a:sym typeface="Wingdings" pitchFamily="2" charset="2"/>
              </a:rPr>
              <a:t>	survie = 0!</a:t>
            </a:r>
            <a:r>
              <a:rPr lang="fr-FR" dirty="0" smtClean="0"/>
              <a:t> </a:t>
            </a:r>
          </a:p>
          <a:p>
            <a:pPr>
              <a:buNone/>
            </a:pPr>
            <a:r>
              <a:rPr lang="fr-FR" dirty="0" smtClean="0"/>
              <a:t>Lyon :</a:t>
            </a:r>
          </a:p>
          <a:p>
            <a:r>
              <a:rPr lang="fr-FR" dirty="0" smtClean="0"/>
              <a:t>2009	……………………………	</a:t>
            </a:r>
            <a:r>
              <a:rPr lang="fr-FR" dirty="0" smtClean="0">
                <a:sym typeface="Wingdings" pitchFamily="2" charset="2"/>
              </a:rPr>
              <a:t> survie = 0!</a:t>
            </a:r>
            <a:r>
              <a:rPr lang="fr-FR" dirty="0" smtClean="0"/>
              <a:t> </a:t>
            </a:r>
          </a:p>
          <a:p>
            <a:pPr>
              <a:buClr>
                <a:schemeClr val="tx1"/>
              </a:buClr>
            </a:pPr>
            <a:endParaRPr lang="fr-FR" dirty="0" smtClean="0"/>
          </a:p>
          <a:p>
            <a:pPr>
              <a:buNone/>
            </a:pPr>
            <a:endParaRPr lang="fr-FR" dirty="0"/>
          </a:p>
        </p:txBody>
      </p:sp>
      <p:graphicFrame>
        <p:nvGraphicFramePr>
          <p:cNvPr id="92163" name="Object 3"/>
          <p:cNvGraphicFramePr>
            <a:graphicFrameLocks noChangeAspect="1"/>
          </p:cNvGraphicFramePr>
          <p:nvPr/>
        </p:nvGraphicFramePr>
        <p:xfrm>
          <a:off x="3643306" y="4357694"/>
          <a:ext cx="1671638" cy="2176458"/>
        </p:xfrm>
        <a:graphic>
          <a:graphicData uri="http://schemas.openxmlformats.org/presentationml/2006/ole">
            <p:oleObj spid="_x0000_s92163" name="Clip" r:id="rId3" imgW="1857600" imgH="3995640" progId="">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026"/>
          <p:cNvSpPr>
            <a:spLocks noGrp="1" noChangeArrowheads="1"/>
          </p:cNvSpPr>
          <p:nvPr>
            <p:ph type="title"/>
          </p:nvPr>
        </p:nvSpPr>
        <p:spPr>
          <a:xfrm>
            <a:off x="152400" y="304800"/>
            <a:ext cx="8610600" cy="1066800"/>
          </a:xfrm>
          <a:noFill/>
          <a:ln/>
        </p:spPr>
        <p:txBody>
          <a:bodyPr lIns="92075" tIns="46038" rIns="92075" bIns="46038">
            <a:normAutofit fontScale="90000"/>
          </a:bodyPr>
          <a:lstStyle/>
          <a:p>
            <a:r>
              <a:rPr lang="fr-FR">
                <a:solidFill>
                  <a:schemeClr val="tx1"/>
                </a:solidFill>
              </a:rPr>
              <a:t/>
            </a:r>
            <a:br>
              <a:rPr lang="fr-FR">
                <a:solidFill>
                  <a:schemeClr val="tx1"/>
                </a:solidFill>
              </a:rPr>
            </a:br>
            <a:r>
              <a:rPr lang="fr-FR" sz="3600" i="1">
                <a:solidFill>
                  <a:schemeClr val="tx1"/>
                </a:solidFill>
              </a:rPr>
              <a:t>Deux temps, quatre groupes</a:t>
            </a:r>
            <a:endParaRPr lang="fr-FR">
              <a:solidFill>
                <a:schemeClr val="tx1"/>
              </a:solidFill>
            </a:endParaRPr>
          </a:p>
        </p:txBody>
      </p:sp>
      <p:sp>
        <p:nvSpPr>
          <p:cNvPr id="26627" name="Line 1027"/>
          <p:cNvSpPr>
            <a:spLocks noChangeShapeType="1"/>
          </p:cNvSpPr>
          <p:nvPr/>
        </p:nvSpPr>
        <p:spPr bwMode="auto">
          <a:xfrm>
            <a:off x="3733800" y="1447800"/>
            <a:ext cx="0" cy="4572000"/>
          </a:xfrm>
          <a:prstGeom prst="line">
            <a:avLst/>
          </a:prstGeom>
          <a:noFill/>
          <a:ln w="57150">
            <a:solidFill>
              <a:schemeClr val="bg1"/>
            </a:solidFill>
            <a:prstDash val="sysDot"/>
            <a:round/>
            <a:headEnd type="none" w="sm" len="sm"/>
            <a:tailEnd type="none" w="sm" len="sm"/>
          </a:ln>
          <a:effectLst/>
        </p:spPr>
        <p:txBody>
          <a:bodyPr wrap="none" anchor="ctr"/>
          <a:lstStyle/>
          <a:p>
            <a:endParaRPr lang="fr-FR"/>
          </a:p>
        </p:txBody>
      </p:sp>
      <p:sp>
        <p:nvSpPr>
          <p:cNvPr id="26628" name="Line 1028"/>
          <p:cNvSpPr>
            <a:spLocks noChangeShapeType="1"/>
          </p:cNvSpPr>
          <p:nvPr/>
        </p:nvSpPr>
        <p:spPr bwMode="auto">
          <a:xfrm rot="-5400000">
            <a:off x="3771900" y="1333500"/>
            <a:ext cx="0" cy="4800600"/>
          </a:xfrm>
          <a:prstGeom prst="line">
            <a:avLst/>
          </a:prstGeom>
          <a:noFill/>
          <a:ln w="57150">
            <a:solidFill>
              <a:schemeClr val="bg1"/>
            </a:solidFill>
            <a:prstDash val="sysDot"/>
            <a:round/>
            <a:headEnd type="none" w="sm" len="sm"/>
            <a:tailEnd type="none" w="sm" len="sm"/>
          </a:ln>
          <a:effectLst/>
        </p:spPr>
        <p:txBody>
          <a:bodyPr wrap="none" anchor="ctr"/>
          <a:lstStyle/>
          <a:p>
            <a:endParaRPr lang="fr-FR"/>
          </a:p>
        </p:txBody>
      </p:sp>
      <p:sp>
        <p:nvSpPr>
          <p:cNvPr id="26629" name="Text Box 1029"/>
          <p:cNvSpPr txBox="1">
            <a:spLocks noChangeArrowheads="1"/>
          </p:cNvSpPr>
          <p:nvPr/>
        </p:nvSpPr>
        <p:spPr bwMode="auto">
          <a:xfrm>
            <a:off x="2362200" y="6400800"/>
            <a:ext cx="4184650" cy="457200"/>
          </a:xfrm>
          <a:prstGeom prst="rect">
            <a:avLst/>
          </a:prstGeom>
          <a:noFill/>
          <a:ln w="12700">
            <a:noFill/>
            <a:miter lim="800000"/>
            <a:headEnd type="none" w="sm" len="sm"/>
            <a:tailEnd type="none" w="sm" len="sm"/>
          </a:ln>
          <a:effectLst/>
        </p:spPr>
        <p:txBody>
          <a:bodyPr>
            <a:spAutoFit/>
          </a:bodyPr>
          <a:lstStyle/>
          <a:p>
            <a:pPr algn="ctr" defTabSz="762000" eaLnBrk="0" hangingPunct="0">
              <a:spcBef>
                <a:spcPct val="50000"/>
              </a:spcBef>
            </a:pPr>
            <a:r>
              <a:rPr lang="fr-FR" sz="2400" b="1">
                <a:effectLst>
                  <a:outerShdw blurRad="38100" dist="38100" dir="2700000" algn="tl">
                    <a:srgbClr val="000000"/>
                  </a:outerShdw>
                </a:effectLst>
                <a:latin typeface="Arial" charset="0"/>
              </a:rPr>
              <a:t>Délai avant RCP (mn)</a:t>
            </a:r>
          </a:p>
        </p:txBody>
      </p:sp>
      <p:sp>
        <p:nvSpPr>
          <p:cNvPr id="26630" name="Text Box 1030"/>
          <p:cNvSpPr txBox="1">
            <a:spLocks noChangeArrowheads="1"/>
          </p:cNvSpPr>
          <p:nvPr/>
        </p:nvSpPr>
        <p:spPr bwMode="auto">
          <a:xfrm rot="-5373044">
            <a:off x="-1312069" y="3661569"/>
            <a:ext cx="3690938" cy="457200"/>
          </a:xfrm>
          <a:prstGeom prst="rect">
            <a:avLst/>
          </a:prstGeom>
          <a:noFill/>
          <a:ln w="12700">
            <a:noFill/>
            <a:miter lim="800000"/>
            <a:headEnd type="none" w="sm" len="sm"/>
            <a:tailEnd type="none" w="sm" len="sm"/>
          </a:ln>
          <a:effectLst/>
        </p:spPr>
        <p:txBody>
          <a:bodyPr>
            <a:spAutoFit/>
          </a:bodyPr>
          <a:lstStyle/>
          <a:p>
            <a:pPr algn="ctr" defTabSz="762000" eaLnBrk="0" hangingPunct="0">
              <a:spcBef>
                <a:spcPct val="50000"/>
              </a:spcBef>
            </a:pPr>
            <a:r>
              <a:rPr lang="fr-FR" sz="2400" b="1">
                <a:effectLst>
                  <a:outerShdw blurRad="38100" dist="38100" dir="2700000" algn="tl">
                    <a:srgbClr val="000000"/>
                  </a:outerShdw>
                </a:effectLst>
                <a:latin typeface="Arial" charset="0"/>
              </a:rPr>
              <a:t>Durée de RCP (mn)</a:t>
            </a:r>
          </a:p>
        </p:txBody>
      </p:sp>
      <p:sp>
        <p:nvSpPr>
          <p:cNvPr id="26631" name="Oval 1031"/>
          <p:cNvSpPr>
            <a:spLocks noChangeArrowheads="1"/>
          </p:cNvSpPr>
          <p:nvPr/>
        </p:nvSpPr>
        <p:spPr bwMode="auto">
          <a:xfrm>
            <a:off x="3544888" y="1452563"/>
            <a:ext cx="2495550" cy="2528887"/>
          </a:xfrm>
          <a:prstGeom prst="ellipse">
            <a:avLst/>
          </a:prstGeom>
          <a:gradFill rotWithShape="0">
            <a:gsLst>
              <a:gs pos="0">
                <a:srgbClr val="FF3300">
                  <a:gamma/>
                  <a:shade val="0"/>
                  <a:invGamma/>
                </a:srgbClr>
              </a:gs>
              <a:gs pos="100000">
                <a:srgbClr val="FF3300"/>
              </a:gs>
            </a:gsLst>
            <a:lin ang="5400000" scaled="1"/>
          </a:gradFill>
          <a:ln w="12700">
            <a:solidFill>
              <a:schemeClr val="bg1"/>
            </a:solidFill>
            <a:round/>
            <a:headEnd type="none" w="sm" len="sm"/>
            <a:tailEnd type="none" w="sm" len="sm"/>
          </a:ln>
          <a:effectLst/>
        </p:spPr>
        <p:txBody>
          <a:bodyPr wrap="none" anchor="ctr"/>
          <a:lstStyle/>
          <a:p>
            <a:endParaRPr lang="fr-FR"/>
          </a:p>
        </p:txBody>
      </p:sp>
      <p:sp>
        <p:nvSpPr>
          <p:cNvPr id="26632" name="Line 1032"/>
          <p:cNvSpPr>
            <a:spLocks noChangeShapeType="1"/>
          </p:cNvSpPr>
          <p:nvPr/>
        </p:nvSpPr>
        <p:spPr bwMode="auto">
          <a:xfrm>
            <a:off x="1371600" y="6019800"/>
            <a:ext cx="4876800" cy="0"/>
          </a:xfrm>
          <a:prstGeom prst="line">
            <a:avLst/>
          </a:prstGeom>
          <a:noFill/>
          <a:ln w="57150">
            <a:solidFill>
              <a:schemeClr val="tx2"/>
            </a:solidFill>
            <a:round/>
            <a:headEnd type="none" w="sm" len="sm"/>
            <a:tailEnd type="none" w="sm" len="sm"/>
          </a:ln>
          <a:effectLst/>
        </p:spPr>
        <p:txBody>
          <a:bodyPr wrap="none" anchor="ctr"/>
          <a:lstStyle/>
          <a:p>
            <a:endParaRPr lang="fr-FR"/>
          </a:p>
        </p:txBody>
      </p:sp>
      <p:sp>
        <p:nvSpPr>
          <p:cNvPr id="26633" name="Line 1033"/>
          <p:cNvSpPr>
            <a:spLocks noChangeShapeType="1"/>
          </p:cNvSpPr>
          <p:nvPr/>
        </p:nvSpPr>
        <p:spPr bwMode="auto">
          <a:xfrm rot="-5400000">
            <a:off x="-952500" y="3695700"/>
            <a:ext cx="4648200" cy="0"/>
          </a:xfrm>
          <a:prstGeom prst="line">
            <a:avLst/>
          </a:prstGeom>
          <a:noFill/>
          <a:ln w="57150">
            <a:solidFill>
              <a:schemeClr val="tx2"/>
            </a:solidFill>
            <a:round/>
            <a:headEnd type="none" w="sm" len="sm"/>
            <a:tailEnd type="none" w="sm" len="sm"/>
          </a:ln>
          <a:effectLst/>
        </p:spPr>
        <p:txBody>
          <a:bodyPr wrap="none" anchor="ctr"/>
          <a:lstStyle/>
          <a:p>
            <a:endParaRPr lang="fr-FR"/>
          </a:p>
        </p:txBody>
      </p:sp>
      <p:sp>
        <p:nvSpPr>
          <p:cNvPr id="26634" name="Oval 1034"/>
          <p:cNvSpPr>
            <a:spLocks noChangeArrowheads="1"/>
          </p:cNvSpPr>
          <p:nvPr/>
        </p:nvSpPr>
        <p:spPr bwMode="auto">
          <a:xfrm>
            <a:off x="1452563" y="1452563"/>
            <a:ext cx="2495550" cy="2528887"/>
          </a:xfrm>
          <a:prstGeom prst="ellipse">
            <a:avLst/>
          </a:prstGeom>
          <a:gradFill rotWithShape="0">
            <a:gsLst>
              <a:gs pos="0">
                <a:srgbClr val="00FF00">
                  <a:gamma/>
                  <a:shade val="0"/>
                  <a:invGamma/>
                </a:srgbClr>
              </a:gs>
              <a:gs pos="100000">
                <a:srgbClr val="00FF00"/>
              </a:gs>
            </a:gsLst>
            <a:lin ang="5400000" scaled="1"/>
          </a:gradFill>
          <a:ln w="12700">
            <a:solidFill>
              <a:schemeClr val="bg1"/>
            </a:solidFill>
            <a:round/>
            <a:headEnd type="none" w="sm" len="sm"/>
            <a:tailEnd type="none" w="sm" len="sm"/>
          </a:ln>
          <a:effectLst/>
        </p:spPr>
        <p:txBody>
          <a:bodyPr wrap="none" anchor="ctr"/>
          <a:lstStyle/>
          <a:p>
            <a:endParaRPr lang="fr-FR"/>
          </a:p>
        </p:txBody>
      </p:sp>
      <p:sp>
        <p:nvSpPr>
          <p:cNvPr id="26635" name="Oval 1035"/>
          <p:cNvSpPr>
            <a:spLocks noChangeArrowheads="1"/>
          </p:cNvSpPr>
          <p:nvPr/>
        </p:nvSpPr>
        <p:spPr bwMode="auto">
          <a:xfrm>
            <a:off x="3544888" y="3409950"/>
            <a:ext cx="2495550" cy="2528888"/>
          </a:xfrm>
          <a:prstGeom prst="ellipse">
            <a:avLst/>
          </a:prstGeom>
          <a:gradFill rotWithShape="0">
            <a:gsLst>
              <a:gs pos="0">
                <a:srgbClr val="FF3300"/>
              </a:gs>
              <a:gs pos="100000">
                <a:srgbClr val="FFFFFF"/>
              </a:gs>
            </a:gsLst>
            <a:lin ang="5400000" scaled="1"/>
          </a:gradFill>
          <a:ln w="12700">
            <a:solidFill>
              <a:schemeClr val="bg1"/>
            </a:solidFill>
            <a:round/>
            <a:headEnd type="none" w="sm" len="sm"/>
            <a:tailEnd type="none" w="sm" len="sm"/>
          </a:ln>
          <a:effectLst/>
        </p:spPr>
        <p:txBody>
          <a:bodyPr wrap="none" anchor="ctr"/>
          <a:lstStyle/>
          <a:p>
            <a:endParaRPr lang="fr-FR"/>
          </a:p>
        </p:txBody>
      </p:sp>
      <p:sp>
        <p:nvSpPr>
          <p:cNvPr id="26636" name="Oval 1036"/>
          <p:cNvSpPr>
            <a:spLocks noChangeArrowheads="1"/>
          </p:cNvSpPr>
          <p:nvPr/>
        </p:nvSpPr>
        <p:spPr bwMode="auto">
          <a:xfrm>
            <a:off x="1452563" y="3409950"/>
            <a:ext cx="2495550" cy="2528888"/>
          </a:xfrm>
          <a:prstGeom prst="ellipse">
            <a:avLst/>
          </a:prstGeom>
          <a:gradFill rotWithShape="0">
            <a:gsLst>
              <a:gs pos="0">
                <a:srgbClr val="00FF00"/>
              </a:gs>
              <a:gs pos="100000">
                <a:srgbClr val="00FF00">
                  <a:gamma/>
                  <a:tint val="0"/>
                  <a:invGamma/>
                </a:srgbClr>
              </a:gs>
            </a:gsLst>
            <a:lin ang="5400000" scaled="1"/>
          </a:gradFill>
          <a:ln w="12700">
            <a:solidFill>
              <a:schemeClr val="bg1"/>
            </a:solidFill>
            <a:round/>
            <a:headEnd type="none" w="sm" len="sm"/>
            <a:tailEnd type="none" w="sm" len="sm"/>
          </a:ln>
          <a:effectLst/>
        </p:spPr>
        <p:txBody>
          <a:bodyPr wrap="none" anchor="ctr"/>
          <a:lstStyle/>
          <a:p>
            <a:endParaRPr lang="fr-FR"/>
          </a:p>
        </p:txBody>
      </p:sp>
      <p:sp>
        <p:nvSpPr>
          <p:cNvPr id="26637" name="Line 1037"/>
          <p:cNvSpPr>
            <a:spLocks noChangeShapeType="1"/>
          </p:cNvSpPr>
          <p:nvPr/>
        </p:nvSpPr>
        <p:spPr bwMode="auto">
          <a:xfrm rot="-5400000">
            <a:off x="1295400" y="1447800"/>
            <a:ext cx="0" cy="152400"/>
          </a:xfrm>
          <a:prstGeom prst="line">
            <a:avLst/>
          </a:prstGeom>
          <a:noFill/>
          <a:ln w="12700">
            <a:solidFill>
              <a:schemeClr val="bg1"/>
            </a:solidFill>
            <a:round/>
            <a:headEnd type="none" w="sm" len="sm"/>
            <a:tailEnd type="none" w="sm" len="sm"/>
          </a:ln>
          <a:effectLst/>
        </p:spPr>
        <p:txBody>
          <a:bodyPr wrap="none" anchor="ctr"/>
          <a:lstStyle/>
          <a:p>
            <a:endParaRPr lang="fr-FR"/>
          </a:p>
        </p:txBody>
      </p:sp>
      <p:sp>
        <p:nvSpPr>
          <p:cNvPr id="26638" name="Line 1038"/>
          <p:cNvSpPr>
            <a:spLocks noChangeShapeType="1"/>
          </p:cNvSpPr>
          <p:nvPr/>
        </p:nvSpPr>
        <p:spPr bwMode="auto">
          <a:xfrm rot="-5400000">
            <a:off x="1295400" y="3657600"/>
            <a:ext cx="0" cy="152400"/>
          </a:xfrm>
          <a:prstGeom prst="line">
            <a:avLst/>
          </a:prstGeom>
          <a:noFill/>
          <a:ln w="12700">
            <a:solidFill>
              <a:schemeClr val="bg1"/>
            </a:solidFill>
            <a:round/>
            <a:headEnd type="none" w="sm" len="sm"/>
            <a:tailEnd type="none" w="sm" len="sm"/>
          </a:ln>
          <a:effectLst/>
        </p:spPr>
        <p:txBody>
          <a:bodyPr wrap="none" anchor="ctr"/>
          <a:lstStyle/>
          <a:p>
            <a:endParaRPr lang="fr-FR"/>
          </a:p>
        </p:txBody>
      </p:sp>
      <p:sp>
        <p:nvSpPr>
          <p:cNvPr id="26639" name="Line 1039"/>
          <p:cNvSpPr>
            <a:spLocks noChangeShapeType="1"/>
          </p:cNvSpPr>
          <p:nvPr/>
        </p:nvSpPr>
        <p:spPr bwMode="auto">
          <a:xfrm>
            <a:off x="6019800" y="6019800"/>
            <a:ext cx="0" cy="152400"/>
          </a:xfrm>
          <a:prstGeom prst="line">
            <a:avLst/>
          </a:prstGeom>
          <a:noFill/>
          <a:ln w="12700">
            <a:solidFill>
              <a:schemeClr val="bg1"/>
            </a:solidFill>
            <a:round/>
            <a:headEnd type="none" w="sm" len="sm"/>
            <a:tailEnd type="none" w="sm" len="sm"/>
          </a:ln>
          <a:effectLst/>
        </p:spPr>
        <p:txBody>
          <a:bodyPr wrap="none" anchor="ctr"/>
          <a:lstStyle/>
          <a:p>
            <a:endParaRPr lang="fr-FR"/>
          </a:p>
        </p:txBody>
      </p:sp>
      <p:sp>
        <p:nvSpPr>
          <p:cNvPr id="26640" name="Line 1040"/>
          <p:cNvSpPr>
            <a:spLocks noChangeShapeType="1"/>
          </p:cNvSpPr>
          <p:nvPr/>
        </p:nvSpPr>
        <p:spPr bwMode="auto">
          <a:xfrm>
            <a:off x="3733800" y="6019800"/>
            <a:ext cx="0" cy="152400"/>
          </a:xfrm>
          <a:prstGeom prst="line">
            <a:avLst/>
          </a:prstGeom>
          <a:noFill/>
          <a:ln w="12700">
            <a:solidFill>
              <a:schemeClr val="bg1"/>
            </a:solidFill>
            <a:round/>
            <a:headEnd type="none" w="sm" len="sm"/>
            <a:tailEnd type="none" w="sm" len="sm"/>
          </a:ln>
          <a:effectLst/>
        </p:spPr>
        <p:txBody>
          <a:bodyPr wrap="none" anchor="ctr"/>
          <a:lstStyle/>
          <a:p>
            <a:endParaRPr lang="fr-FR"/>
          </a:p>
        </p:txBody>
      </p:sp>
      <p:sp>
        <p:nvSpPr>
          <p:cNvPr id="26641" name="Text Box 1041"/>
          <p:cNvSpPr txBox="1">
            <a:spLocks noChangeArrowheads="1"/>
          </p:cNvSpPr>
          <p:nvPr/>
        </p:nvSpPr>
        <p:spPr bwMode="auto">
          <a:xfrm>
            <a:off x="762000" y="3505200"/>
            <a:ext cx="533400" cy="366713"/>
          </a:xfrm>
          <a:prstGeom prst="rect">
            <a:avLst/>
          </a:prstGeom>
          <a:noFill/>
          <a:ln w="12700">
            <a:noFill/>
            <a:miter lim="800000"/>
            <a:headEnd type="none" w="sm" len="sm"/>
            <a:tailEnd type="none" w="sm" len="sm"/>
          </a:ln>
          <a:effectLst/>
        </p:spPr>
        <p:txBody>
          <a:bodyPr>
            <a:spAutoFit/>
          </a:bodyPr>
          <a:lstStyle/>
          <a:p>
            <a:pPr algn="ctr" defTabSz="762000" eaLnBrk="0" hangingPunct="0">
              <a:spcBef>
                <a:spcPct val="50000"/>
              </a:spcBef>
            </a:pPr>
            <a:r>
              <a:rPr lang="fr-FR" sz="1800" b="1">
                <a:effectLst>
                  <a:outerShdw blurRad="38100" dist="38100" dir="2700000" algn="tl">
                    <a:srgbClr val="000000"/>
                  </a:outerShdw>
                </a:effectLst>
                <a:latin typeface="Arial" charset="0"/>
              </a:rPr>
              <a:t>25</a:t>
            </a:r>
          </a:p>
        </p:txBody>
      </p:sp>
      <p:sp>
        <p:nvSpPr>
          <p:cNvPr id="26642" name="Text Box 1042"/>
          <p:cNvSpPr txBox="1">
            <a:spLocks noChangeArrowheads="1"/>
          </p:cNvSpPr>
          <p:nvPr/>
        </p:nvSpPr>
        <p:spPr bwMode="auto">
          <a:xfrm>
            <a:off x="762000" y="1295400"/>
            <a:ext cx="533400" cy="366713"/>
          </a:xfrm>
          <a:prstGeom prst="rect">
            <a:avLst/>
          </a:prstGeom>
          <a:noFill/>
          <a:ln w="12700">
            <a:noFill/>
            <a:miter lim="800000"/>
            <a:headEnd type="none" w="sm" len="sm"/>
            <a:tailEnd type="none" w="sm" len="sm"/>
          </a:ln>
          <a:effectLst/>
        </p:spPr>
        <p:txBody>
          <a:bodyPr>
            <a:spAutoFit/>
          </a:bodyPr>
          <a:lstStyle/>
          <a:p>
            <a:pPr algn="ctr" defTabSz="762000" eaLnBrk="0" hangingPunct="0">
              <a:spcBef>
                <a:spcPct val="50000"/>
              </a:spcBef>
            </a:pPr>
            <a:r>
              <a:rPr lang="fr-FR" sz="1800" b="1">
                <a:effectLst>
                  <a:outerShdw blurRad="38100" dist="38100" dir="2700000" algn="tl">
                    <a:srgbClr val="000000"/>
                  </a:outerShdw>
                </a:effectLst>
                <a:latin typeface="Arial" charset="0"/>
              </a:rPr>
              <a:t>60</a:t>
            </a:r>
          </a:p>
        </p:txBody>
      </p:sp>
      <p:sp>
        <p:nvSpPr>
          <p:cNvPr id="26643" name="Text Box 1043"/>
          <p:cNvSpPr txBox="1">
            <a:spLocks noChangeArrowheads="1"/>
          </p:cNvSpPr>
          <p:nvPr/>
        </p:nvSpPr>
        <p:spPr bwMode="auto">
          <a:xfrm>
            <a:off x="3505200" y="6096000"/>
            <a:ext cx="533400" cy="366713"/>
          </a:xfrm>
          <a:prstGeom prst="rect">
            <a:avLst/>
          </a:prstGeom>
          <a:noFill/>
          <a:ln w="12700">
            <a:noFill/>
            <a:miter lim="800000"/>
            <a:headEnd type="none" w="sm" len="sm"/>
            <a:tailEnd type="none" w="sm" len="sm"/>
          </a:ln>
          <a:effectLst/>
        </p:spPr>
        <p:txBody>
          <a:bodyPr>
            <a:spAutoFit/>
          </a:bodyPr>
          <a:lstStyle/>
          <a:p>
            <a:pPr algn="ctr" defTabSz="762000" eaLnBrk="0" hangingPunct="0">
              <a:spcBef>
                <a:spcPct val="50000"/>
              </a:spcBef>
            </a:pPr>
            <a:r>
              <a:rPr lang="fr-FR" sz="1800" b="1">
                <a:effectLst>
                  <a:outerShdw blurRad="38100" dist="38100" dir="2700000" algn="tl">
                    <a:srgbClr val="000000"/>
                  </a:outerShdw>
                </a:effectLst>
                <a:latin typeface="Arial" charset="0"/>
              </a:rPr>
              <a:t>5</a:t>
            </a:r>
          </a:p>
        </p:txBody>
      </p:sp>
      <p:sp>
        <p:nvSpPr>
          <p:cNvPr id="26644" name="Text Box 1044"/>
          <p:cNvSpPr txBox="1">
            <a:spLocks noChangeArrowheads="1"/>
          </p:cNvSpPr>
          <p:nvPr/>
        </p:nvSpPr>
        <p:spPr bwMode="auto">
          <a:xfrm>
            <a:off x="5791200" y="6096000"/>
            <a:ext cx="533400" cy="366713"/>
          </a:xfrm>
          <a:prstGeom prst="rect">
            <a:avLst/>
          </a:prstGeom>
          <a:noFill/>
          <a:ln w="12700">
            <a:noFill/>
            <a:miter lim="800000"/>
            <a:headEnd type="none" w="sm" len="sm"/>
            <a:tailEnd type="none" w="sm" len="sm"/>
          </a:ln>
          <a:effectLst/>
        </p:spPr>
        <p:txBody>
          <a:bodyPr>
            <a:spAutoFit/>
          </a:bodyPr>
          <a:lstStyle/>
          <a:p>
            <a:pPr algn="ctr" defTabSz="762000" eaLnBrk="0" hangingPunct="0">
              <a:spcBef>
                <a:spcPct val="50000"/>
              </a:spcBef>
            </a:pPr>
            <a:r>
              <a:rPr lang="fr-FR" sz="1800" b="1">
                <a:effectLst>
                  <a:outerShdw blurRad="38100" dist="38100" dir="2700000" algn="tl">
                    <a:srgbClr val="000000"/>
                  </a:outerShdw>
                </a:effectLst>
                <a:latin typeface="Arial" charset="0"/>
              </a:rPr>
              <a:t>20</a:t>
            </a:r>
          </a:p>
        </p:txBody>
      </p:sp>
      <p:sp>
        <p:nvSpPr>
          <p:cNvPr id="26645" name="Text Box 1045"/>
          <p:cNvSpPr txBox="1">
            <a:spLocks noChangeArrowheads="1"/>
          </p:cNvSpPr>
          <p:nvPr/>
        </p:nvSpPr>
        <p:spPr bwMode="auto">
          <a:xfrm>
            <a:off x="1600200" y="3732213"/>
            <a:ext cx="2209800" cy="1677987"/>
          </a:xfrm>
          <a:prstGeom prst="rect">
            <a:avLst/>
          </a:prstGeom>
          <a:noFill/>
          <a:ln w="12700">
            <a:noFill/>
            <a:miter lim="800000"/>
            <a:headEnd type="none" w="sm" len="sm"/>
            <a:tailEnd type="none" w="sm" len="sm"/>
          </a:ln>
          <a:effectLst/>
        </p:spPr>
        <p:txBody>
          <a:bodyPr>
            <a:spAutoFit/>
          </a:bodyPr>
          <a:lstStyle/>
          <a:p>
            <a:pPr algn="ctr" defTabSz="762000" eaLnBrk="0" hangingPunct="0">
              <a:spcBef>
                <a:spcPct val="50000"/>
              </a:spcBef>
            </a:pPr>
            <a:r>
              <a:rPr lang="fr-FR" sz="2000" b="1">
                <a:latin typeface="Arial" charset="0"/>
              </a:rPr>
              <a:t>n=57</a:t>
            </a:r>
          </a:p>
          <a:p>
            <a:pPr algn="ctr" defTabSz="762000" eaLnBrk="0" hangingPunct="0">
              <a:spcBef>
                <a:spcPct val="50000"/>
              </a:spcBef>
            </a:pPr>
            <a:r>
              <a:rPr lang="fr-FR" sz="2000" b="1">
                <a:solidFill>
                  <a:schemeClr val="accent2"/>
                </a:solidFill>
                <a:latin typeface="Arial" charset="0"/>
              </a:rPr>
              <a:t>Survie 52.7%</a:t>
            </a:r>
          </a:p>
          <a:p>
            <a:pPr defTabSz="762000" eaLnBrk="0" hangingPunct="0">
              <a:spcBef>
                <a:spcPct val="50000"/>
              </a:spcBef>
            </a:pPr>
            <a:r>
              <a:rPr lang="fr-FR" sz="1600" b="1">
                <a:solidFill>
                  <a:schemeClr val="accent2"/>
                </a:solidFill>
                <a:latin typeface="Arial" charset="0"/>
              </a:rPr>
              <a:t>Choc: 49.0% </a:t>
            </a:r>
          </a:p>
          <a:p>
            <a:pPr defTabSz="762000" eaLnBrk="0" hangingPunct="0">
              <a:spcBef>
                <a:spcPct val="50000"/>
              </a:spcBef>
            </a:pPr>
            <a:r>
              <a:rPr lang="fr-FR" sz="1600" b="1">
                <a:solidFill>
                  <a:schemeClr val="accent2"/>
                </a:solidFill>
                <a:latin typeface="Arial" charset="0"/>
              </a:rPr>
              <a:t>CGOS 3-5: 34.0</a:t>
            </a:r>
            <a:r>
              <a:rPr lang="fr-FR" sz="2000" b="1">
                <a:solidFill>
                  <a:schemeClr val="accent2"/>
                </a:solidFill>
                <a:latin typeface="Arial" charset="0"/>
              </a:rPr>
              <a:t>%</a:t>
            </a:r>
          </a:p>
        </p:txBody>
      </p:sp>
      <p:sp>
        <p:nvSpPr>
          <p:cNvPr id="26646" name="Text Box 1046"/>
          <p:cNvSpPr txBox="1">
            <a:spLocks noChangeArrowheads="1"/>
          </p:cNvSpPr>
          <p:nvPr/>
        </p:nvSpPr>
        <p:spPr bwMode="auto">
          <a:xfrm>
            <a:off x="1600200" y="1752600"/>
            <a:ext cx="2209800" cy="1587500"/>
          </a:xfrm>
          <a:prstGeom prst="rect">
            <a:avLst/>
          </a:prstGeom>
          <a:noFill/>
          <a:ln w="12700">
            <a:noFill/>
            <a:miter lim="800000"/>
            <a:headEnd type="none" w="sm" len="sm"/>
            <a:tailEnd type="none" w="sm" len="sm"/>
          </a:ln>
          <a:effectLst/>
        </p:spPr>
        <p:txBody>
          <a:bodyPr>
            <a:spAutoFit/>
          </a:bodyPr>
          <a:lstStyle/>
          <a:p>
            <a:pPr algn="ctr" defTabSz="762000" eaLnBrk="0" hangingPunct="0">
              <a:spcBef>
                <a:spcPct val="50000"/>
              </a:spcBef>
            </a:pPr>
            <a:r>
              <a:rPr lang="fr-FR" sz="2000" b="1">
                <a:latin typeface="Arial" charset="0"/>
              </a:rPr>
              <a:t>n=34</a:t>
            </a:r>
          </a:p>
          <a:p>
            <a:pPr algn="ctr" defTabSz="762000" eaLnBrk="0" hangingPunct="0">
              <a:spcBef>
                <a:spcPct val="50000"/>
              </a:spcBef>
            </a:pPr>
            <a:r>
              <a:rPr lang="fr-FR" sz="2000" b="1">
                <a:solidFill>
                  <a:schemeClr val="accent2"/>
                </a:solidFill>
                <a:latin typeface="Arial" charset="0"/>
              </a:rPr>
              <a:t>Survie 35.3%</a:t>
            </a:r>
          </a:p>
          <a:p>
            <a:pPr defTabSz="762000" eaLnBrk="0" hangingPunct="0">
              <a:spcBef>
                <a:spcPct val="50000"/>
              </a:spcBef>
            </a:pPr>
            <a:r>
              <a:rPr lang="fr-FR" sz="1600" b="1">
                <a:solidFill>
                  <a:schemeClr val="accent2"/>
                </a:solidFill>
                <a:latin typeface="Arial" charset="0"/>
              </a:rPr>
              <a:t>Choc: 64.7%</a:t>
            </a:r>
          </a:p>
          <a:p>
            <a:pPr defTabSz="762000" eaLnBrk="0" hangingPunct="0">
              <a:spcBef>
                <a:spcPct val="50000"/>
              </a:spcBef>
            </a:pPr>
            <a:r>
              <a:rPr lang="fr-FR" sz="1600" b="1">
                <a:solidFill>
                  <a:schemeClr val="accent2"/>
                </a:solidFill>
                <a:latin typeface="Arial" charset="0"/>
              </a:rPr>
              <a:t>CGOS 3-5: 57.1%</a:t>
            </a:r>
          </a:p>
        </p:txBody>
      </p:sp>
      <p:sp>
        <p:nvSpPr>
          <p:cNvPr id="26647" name="Text Box 1047"/>
          <p:cNvSpPr txBox="1">
            <a:spLocks noChangeArrowheads="1"/>
          </p:cNvSpPr>
          <p:nvPr/>
        </p:nvSpPr>
        <p:spPr bwMode="auto">
          <a:xfrm>
            <a:off x="4038600" y="3732213"/>
            <a:ext cx="1981200" cy="1677987"/>
          </a:xfrm>
          <a:prstGeom prst="rect">
            <a:avLst/>
          </a:prstGeom>
          <a:noFill/>
          <a:ln w="12700">
            <a:noFill/>
            <a:miter lim="800000"/>
            <a:headEnd type="none" w="sm" len="sm"/>
            <a:tailEnd type="none" w="sm" len="sm"/>
          </a:ln>
          <a:effectLst/>
        </p:spPr>
        <p:txBody>
          <a:bodyPr>
            <a:spAutoFit/>
          </a:bodyPr>
          <a:lstStyle/>
          <a:p>
            <a:pPr algn="ctr" defTabSz="762000" eaLnBrk="0" hangingPunct="0">
              <a:spcBef>
                <a:spcPct val="50000"/>
              </a:spcBef>
            </a:pPr>
            <a:r>
              <a:rPr lang="fr-FR" sz="2000" b="1">
                <a:latin typeface="Arial" charset="0"/>
              </a:rPr>
              <a:t>n=31</a:t>
            </a:r>
          </a:p>
          <a:p>
            <a:pPr algn="ctr" defTabSz="762000" eaLnBrk="0" hangingPunct="0">
              <a:spcBef>
                <a:spcPct val="50000"/>
              </a:spcBef>
            </a:pPr>
            <a:r>
              <a:rPr lang="fr-FR" sz="2000" b="1">
                <a:solidFill>
                  <a:schemeClr val="accent2"/>
                </a:solidFill>
                <a:latin typeface="Arial" charset="0"/>
              </a:rPr>
              <a:t>Survie 16.1%</a:t>
            </a:r>
          </a:p>
          <a:p>
            <a:pPr defTabSz="762000" eaLnBrk="0" hangingPunct="0">
              <a:spcBef>
                <a:spcPct val="50000"/>
              </a:spcBef>
            </a:pPr>
            <a:r>
              <a:rPr lang="fr-FR" sz="1600" b="1">
                <a:solidFill>
                  <a:schemeClr val="accent2"/>
                </a:solidFill>
                <a:latin typeface="Arial" charset="0"/>
              </a:rPr>
              <a:t>Choc: 48.4%</a:t>
            </a:r>
            <a:r>
              <a:rPr lang="fr-FR" sz="2000" b="1">
                <a:solidFill>
                  <a:schemeClr val="accent2"/>
                </a:solidFill>
                <a:latin typeface="Arial" charset="0"/>
              </a:rPr>
              <a:t> </a:t>
            </a:r>
          </a:p>
          <a:p>
            <a:pPr defTabSz="762000" eaLnBrk="0" hangingPunct="0">
              <a:spcBef>
                <a:spcPct val="50000"/>
              </a:spcBef>
            </a:pPr>
            <a:r>
              <a:rPr lang="fr-FR" sz="1600" b="1">
                <a:solidFill>
                  <a:schemeClr val="accent2"/>
                </a:solidFill>
                <a:latin typeface="Arial" charset="0"/>
              </a:rPr>
              <a:t>CGOS 3-5: 79.2%</a:t>
            </a:r>
          </a:p>
        </p:txBody>
      </p:sp>
      <p:sp>
        <p:nvSpPr>
          <p:cNvPr id="26648" name="Text Box 1048"/>
          <p:cNvSpPr txBox="1">
            <a:spLocks noChangeArrowheads="1"/>
          </p:cNvSpPr>
          <p:nvPr/>
        </p:nvSpPr>
        <p:spPr bwMode="auto">
          <a:xfrm>
            <a:off x="3962400" y="1676400"/>
            <a:ext cx="2133600" cy="1677988"/>
          </a:xfrm>
          <a:prstGeom prst="rect">
            <a:avLst/>
          </a:prstGeom>
          <a:noFill/>
          <a:ln w="12700">
            <a:noFill/>
            <a:miter lim="800000"/>
            <a:headEnd type="none" w="sm" len="sm"/>
            <a:tailEnd type="none" w="sm" len="sm"/>
          </a:ln>
          <a:effectLst/>
        </p:spPr>
        <p:txBody>
          <a:bodyPr>
            <a:spAutoFit/>
          </a:bodyPr>
          <a:lstStyle/>
          <a:p>
            <a:pPr algn="ctr" defTabSz="762000" eaLnBrk="0" hangingPunct="0">
              <a:spcBef>
                <a:spcPct val="50000"/>
              </a:spcBef>
            </a:pPr>
            <a:r>
              <a:rPr lang="fr-FR" sz="2000" b="1">
                <a:latin typeface="Arial" charset="0"/>
              </a:rPr>
              <a:t>n=30</a:t>
            </a:r>
          </a:p>
          <a:p>
            <a:pPr algn="ctr" defTabSz="762000" eaLnBrk="0" hangingPunct="0">
              <a:spcBef>
                <a:spcPct val="50000"/>
              </a:spcBef>
            </a:pPr>
            <a:r>
              <a:rPr lang="fr-FR" sz="2000" b="1">
                <a:solidFill>
                  <a:schemeClr val="accent2"/>
                </a:solidFill>
                <a:latin typeface="Arial" charset="0"/>
              </a:rPr>
              <a:t>Survie 0%</a:t>
            </a:r>
          </a:p>
          <a:p>
            <a:pPr defTabSz="762000" eaLnBrk="0" hangingPunct="0">
              <a:spcBef>
                <a:spcPct val="50000"/>
              </a:spcBef>
            </a:pPr>
            <a:r>
              <a:rPr lang="fr-FR" sz="1600" b="1">
                <a:solidFill>
                  <a:schemeClr val="accent2"/>
                </a:solidFill>
                <a:latin typeface="Arial" charset="0"/>
              </a:rPr>
              <a:t>Choc: 63.3% </a:t>
            </a:r>
          </a:p>
          <a:p>
            <a:pPr defTabSz="762000" eaLnBrk="0" hangingPunct="0">
              <a:spcBef>
                <a:spcPct val="50000"/>
              </a:spcBef>
            </a:pPr>
            <a:r>
              <a:rPr lang="fr-FR" sz="1600" b="1">
                <a:solidFill>
                  <a:schemeClr val="accent2"/>
                </a:solidFill>
                <a:latin typeface="Arial" charset="0"/>
              </a:rPr>
              <a:t>CGOS 3-5: 100%</a:t>
            </a:r>
            <a:r>
              <a:rPr lang="fr-FR" sz="2000" b="1">
                <a:latin typeface="Arial" charset="0"/>
              </a:rPr>
              <a:t> </a:t>
            </a:r>
          </a:p>
        </p:txBody>
      </p:sp>
      <p:sp>
        <p:nvSpPr>
          <p:cNvPr id="26649" name="Text Box 1049"/>
          <p:cNvSpPr txBox="1">
            <a:spLocks noChangeArrowheads="1"/>
          </p:cNvSpPr>
          <p:nvPr/>
        </p:nvSpPr>
        <p:spPr bwMode="auto">
          <a:xfrm>
            <a:off x="6324600" y="1524000"/>
            <a:ext cx="2286000" cy="2587625"/>
          </a:xfrm>
          <a:prstGeom prst="rect">
            <a:avLst/>
          </a:prstGeom>
          <a:noFill/>
          <a:ln w="57150" cmpd="thickThin">
            <a:solidFill>
              <a:schemeClr val="bg1"/>
            </a:solidFill>
            <a:miter lim="800000"/>
            <a:headEnd type="none" w="sm" len="sm"/>
            <a:tailEnd type="none" w="sm" len="sm"/>
          </a:ln>
          <a:effectLst/>
        </p:spPr>
        <p:txBody>
          <a:bodyPr>
            <a:spAutoFit/>
          </a:bodyPr>
          <a:lstStyle/>
          <a:p>
            <a:pPr algn="ctr" defTabSz="762000" eaLnBrk="0" hangingPunct="0">
              <a:spcBef>
                <a:spcPct val="50000"/>
              </a:spcBef>
            </a:pPr>
            <a:r>
              <a:rPr lang="fr-FR" sz="2000" b="1">
                <a:effectLst>
                  <a:outerShdw blurRad="38100" dist="38100" dir="2700000" algn="tl">
                    <a:srgbClr val="000000"/>
                  </a:outerShdw>
                </a:effectLst>
                <a:latin typeface="Arial" charset="0"/>
              </a:rPr>
              <a:t>TV/FV 1er rythme à l’ECG :</a:t>
            </a:r>
          </a:p>
          <a:p>
            <a:pPr algn="ctr" defTabSz="762000" eaLnBrk="0" hangingPunct="0">
              <a:spcBef>
                <a:spcPct val="50000"/>
              </a:spcBef>
            </a:pPr>
            <a:r>
              <a:rPr lang="fr-FR" sz="2000" b="1">
                <a:effectLst>
                  <a:outerShdw blurRad="38100" dist="38100" dir="2700000" algn="tl">
                    <a:srgbClr val="000000"/>
                  </a:outerShdw>
                </a:effectLst>
                <a:latin typeface="Arial" charset="0"/>
              </a:rPr>
              <a:t>64.1%</a:t>
            </a:r>
          </a:p>
          <a:p>
            <a:pPr algn="ctr" defTabSz="762000" eaLnBrk="0" hangingPunct="0">
              <a:spcBef>
                <a:spcPct val="50000"/>
              </a:spcBef>
            </a:pPr>
            <a:r>
              <a:rPr lang="fr-FR" sz="2000" b="1">
                <a:effectLst>
                  <a:outerShdw blurRad="38100" dist="38100" dir="2700000" algn="tl">
                    <a:srgbClr val="000000"/>
                  </a:outerShdw>
                </a:effectLst>
                <a:latin typeface="Arial" charset="0"/>
              </a:rPr>
              <a:t>40.8%</a:t>
            </a:r>
          </a:p>
          <a:p>
            <a:pPr algn="ctr" defTabSz="762000" eaLnBrk="0" hangingPunct="0">
              <a:spcBef>
                <a:spcPct val="50000"/>
              </a:spcBef>
            </a:pPr>
            <a:r>
              <a:rPr lang="fr-FR" sz="2000" b="1">
                <a:effectLst>
                  <a:outerShdw blurRad="38100" dist="38100" dir="2700000" algn="tl">
                    <a:srgbClr val="000000"/>
                  </a:outerShdw>
                </a:effectLst>
                <a:latin typeface="Arial" charset="0"/>
              </a:rPr>
              <a:t>25.0%</a:t>
            </a:r>
          </a:p>
          <a:p>
            <a:pPr algn="ctr" defTabSz="762000" eaLnBrk="0" hangingPunct="0">
              <a:spcBef>
                <a:spcPct val="50000"/>
              </a:spcBef>
            </a:pPr>
            <a:r>
              <a:rPr lang="fr-FR" sz="2000" b="1">
                <a:effectLst>
                  <a:outerShdw blurRad="38100" dist="38100" dir="2700000" algn="tl">
                    <a:srgbClr val="000000"/>
                  </a:outerShdw>
                </a:effectLst>
                <a:latin typeface="Arial" charset="0"/>
              </a:rPr>
              <a:t>   0.0 %</a:t>
            </a:r>
          </a:p>
        </p:txBody>
      </p:sp>
      <p:sp>
        <p:nvSpPr>
          <p:cNvPr id="26650" name="Rectangle 1050"/>
          <p:cNvSpPr>
            <a:spLocks noChangeArrowheads="1"/>
          </p:cNvSpPr>
          <p:nvPr/>
        </p:nvSpPr>
        <p:spPr bwMode="auto">
          <a:xfrm>
            <a:off x="6553200" y="2362200"/>
            <a:ext cx="304800" cy="304800"/>
          </a:xfrm>
          <a:prstGeom prst="rect">
            <a:avLst/>
          </a:prstGeom>
          <a:gradFill rotWithShape="0">
            <a:gsLst>
              <a:gs pos="0">
                <a:srgbClr val="00FF00"/>
              </a:gs>
              <a:gs pos="100000">
                <a:srgbClr val="00FF00">
                  <a:gamma/>
                  <a:tint val="0"/>
                  <a:invGamma/>
                </a:srgbClr>
              </a:gs>
            </a:gsLst>
            <a:lin ang="5400000" scaled="1"/>
          </a:gradFill>
          <a:ln w="12700">
            <a:solidFill>
              <a:schemeClr val="bg1"/>
            </a:solidFill>
            <a:miter lim="800000"/>
            <a:headEnd type="none" w="sm" len="sm"/>
            <a:tailEnd type="none" w="sm" len="sm"/>
          </a:ln>
          <a:effectLst/>
        </p:spPr>
        <p:txBody>
          <a:bodyPr wrap="none" anchor="ctr"/>
          <a:lstStyle/>
          <a:p>
            <a:endParaRPr lang="fr-FR"/>
          </a:p>
        </p:txBody>
      </p:sp>
      <p:sp>
        <p:nvSpPr>
          <p:cNvPr id="26651" name="Rectangle 1051"/>
          <p:cNvSpPr>
            <a:spLocks noChangeArrowheads="1"/>
          </p:cNvSpPr>
          <p:nvPr/>
        </p:nvSpPr>
        <p:spPr bwMode="auto">
          <a:xfrm>
            <a:off x="6553200" y="2794000"/>
            <a:ext cx="304800" cy="304800"/>
          </a:xfrm>
          <a:prstGeom prst="rect">
            <a:avLst/>
          </a:prstGeom>
          <a:gradFill rotWithShape="0">
            <a:gsLst>
              <a:gs pos="0">
                <a:srgbClr val="00FF00">
                  <a:gamma/>
                  <a:shade val="0"/>
                  <a:invGamma/>
                </a:srgbClr>
              </a:gs>
              <a:gs pos="100000">
                <a:srgbClr val="00FF00"/>
              </a:gs>
            </a:gsLst>
            <a:lin ang="5400000" scaled="1"/>
          </a:gradFill>
          <a:ln w="12700">
            <a:solidFill>
              <a:schemeClr val="bg1"/>
            </a:solidFill>
            <a:miter lim="800000"/>
            <a:headEnd type="none" w="sm" len="sm"/>
            <a:tailEnd type="none" w="sm" len="sm"/>
          </a:ln>
          <a:effectLst/>
        </p:spPr>
        <p:txBody>
          <a:bodyPr wrap="none" anchor="ctr"/>
          <a:lstStyle/>
          <a:p>
            <a:endParaRPr lang="fr-FR"/>
          </a:p>
        </p:txBody>
      </p:sp>
      <p:sp>
        <p:nvSpPr>
          <p:cNvPr id="26652" name="Rectangle 1052"/>
          <p:cNvSpPr>
            <a:spLocks noChangeArrowheads="1"/>
          </p:cNvSpPr>
          <p:nvPr/>
        </p:nvSpPr>
        <p:spPr bwMode="auto">
          <a:xfrm>
            <a:off x="6553200" y="3225800"/>
            <a:ext cx="304800" cy="304800"/>
          </a:xfrm>
          <a:prstGeom prst="rect">
            <a:avLst/>
          </a:prstGeom>
          <a:gradFill rotWithShape="0">
            <a:gsLst>
              <a:gs pos="0">
                <a:srgbClr val="FF3300"/>
              </a:gs>
              <a:gs pos="100000">
                <a:schemeClr val="bg1"/>
              </a:gs>
            </a:gsLst>
            <a:lin ang="5400000" scaled="1"/>
          </a:gradFill>
          <a:ln w="12700">
            <a:solidFill>
              <a:schemeClr val="bg1"/>
            </a:solidFill>
            <a:miter lim="800000"/>
            <a:headEnd type="none" w="sm" len="sm"/>
            <a:tailEnd type="none" w="sm" len="sm"/>
          </a:ln>
          <a:effectLst/>
        </p:spPr>
        <p:txBody>
          <a:bodyPr wrap="none" anchor="ctr"/>
          <a:lstStyle/>
          <a:p>
            <a:endParaRPr lang="fr-FR"/>
          </a:p>
        </p:txBody>
      </p:sp>
      <p:sp>
        <p:nvSpPr>
          <p:cNvPr id="26653" name="Rectangle 1053"/>
          <p:cNvSpPr>
            <a:spLocks noChangeArrowheads="1"/>
          </p:cNvSpPr>
          <p:nvPr/>
        </p:nvSpPr>
        <p:spPr bwMode="auto">
          <a:xfrm>
            <a:off x="6553200" y="3657600"/>
            <a:ext cx="304800" cy="304800"/>
          </a:xfrm>
          <a:prstGeom prst="rect">
            <a:avLst/>
          </a:prstGeom>
          <a:gradFill rotWithShape="0">
            <a:gsLst>
              <a:gs pos="0">
                <a:srgbClr val="FF3300">
                  <a:gamma/>
                  <a:shade val="0"/>
                  <a:invGamma/>
                </a:srgbClr>
              </a:gs>
              <a:gs pos="100000">
                <a:srgbClr val="FF3300"/>
              </a:gs>
            </a:gsLst>
            <a:lin ang="5400000" scaled="1"/>
          </a:gradFill>
          <a:ln w="12700">
            <a:solidFill>
              <a:schemeClr val="bg1"/>
            </a:solidFill>
            <a:miter lim="800000"/>
            <a:headEnd type="none" w="sm" len="sm"/>
            <a:tailEnd type="none" w="sm" len="sm"/>
          </a:ln>
          <a:effectLst/>
        </p:spPr>
        <p:txBody>
          <a:bodyPr wrap="none" anchor="ctr"/>
          <a:lstStyle/>
          <a:p>
            <a:endParaRPr lang="fr-FR"/>
          </a:p>
        </p:txBody>
      </p:sp>
      <p:sp>
        <p:nvSpPr>
          <p:cNvPr id="26654" name="Rectangle 1054"/>
          <p:cNvSpPr>
            <a:spLocks noChangeArrowheads="1"/>
          </p:cNvSpPr>
          <p:nvPr/>
        </p:nvSpPr>
        <p:spPr bwMode="auto">
          <a:xfrm>
            <a:off x="6243638" y="6524625"/>
            <a:ext cx="2747962" cy="333375"/>
          </a:xfrm>
          <a:prstGeom prst="rect">
            <a:avLst/>
          </a:prstGeom>
          <a:noFill/>
          <a:ln w="12700">
            <a:noFill/>
            <a:miter lim="800000"/>
            <a:headEnd/>
            <a:tailEnd/>
          </a:ln>
          <a:effectLst/>
        </p:spPr>
        <p:txBody>
          <a:bodyPr lIns="90488" tIns="44450" rIns="90488" bIns="44450">
            <a:spAutoFit/>
          </a:bodyPr>
          <a:lstStyle/>
          <a:p>
            <a:pPr lvl="1" eaLnBrk="0" hangingPunct="0">
              <a:spcBef>
                <a:spcPct val="50000"/>
              </a:spcBef>
            </a:pPr>
            <a:r>
              <a:rPr lang="fr-FR" sz="1600" b="1" i="1">
                <a:effectLst>
                  <a:outerShdw blurRad="38100" dist="38100" dir="2700000" algn="tl">
                    <a:srgbClr val="000000"/>
                  </a:outerShdw>
                </a:effectLst>
              </a:rPr>
              <a:t>Laurent I</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650" name="Picture 5" descr="Clair de lune"/>
          <p:cNvPicPr>
            <a:picLocks noChangeAspect="1" noChangeArrowheads="1"/>
          </p:cNvPicPr>
          <p:nvPr/>
        </p:nvPicPr>
        <p:blipFill>
          <a:blip r:embed="rId2"/>
          <a:srcRect/>
          <a:stretch>
            <a:fillRect/>
          </a:stretch>
        </p:blipFill>
        <p:spPr bwMode="auto">
          <a:xfrm>
            <a:off x="0" y="-9525"/>
            <a:ext cx="9211733" cy="6934200"/>
          </a:xfrm>
          <a:prstGeom prst="rect">
            <a:avLst/>
          </a:prstGeom>
          <a:noFill/>
          <a:ln w="9525">
            <a:noFill/>
            <a:miter lim="800000"/>
            <a:headEnd/>
            <a:tailEnd/>
          </a:ln>
        </p:spPr>
      </p:pic>
      <p:sp>
        <p:nvSpPr>
          <p:cNvPr id="14338" name="Rectangle 2"/>
          <p:cNvSpPr>
            <a:spLocks noGrp="1" noChangeArrowheads="1"/>
          </p:cNvSpPr>
          <p:nvPr>
            <p:ph type="title"/>
          </p:nvPr>
        </p:nvSpPr>
        <p:spPr>
          <a:xfrm>
            <a:off x="677333" y="76200"/>
            <a:ext cx="8060267" cy="1981200"/>
          </a:xfrm>
          <a:effectLst>
            <a:outerShdw dist="35921" dir="2700000" algn="ctr" rotWithShape="0">
              <a:srgbClr val="000000"/>
            </a:outerShdw>
          </a:effectLst>
        </p:spPr>
        <p:txBody>
          <a:bodyPr/>
          <a:lstStyle/>
          <a:p>
            <a:pPr>
              <a:lnSpc>
                <a:spcPct val="80000"/>
              </a:lnSpc>
              <a:defRPr/>
            </a:pPr>
            <a:r>
              <a:rPr lang="fr-FR" b="1" dirty="0" smtClean="0">
                <a:solidFill>
                  <a:srgbClr val="FFFF00"/>
                </a:solidFill>
                <a:latin typeface="Arial" pitchFamily="34" charset="0"/>
              </a:rPr>
              <a:t>Débit sanguin sous MCE</a:t>
            </a:r>
            <a:br>
              <a:rPr lang="fr-FR" b="1" dirty="0" smtClean="0">
                <a:solidFill>
                  <a:srgbClr val="FFFF00"/>
                </a:solidFill>
                <a:latin typeface="Arial" pitchFamily="34" charset="0"/>
              </a:rPr>
            </a:br>
            <a:r>
              <a:rPr lang="fr-FR" b="1" dirty="0" smtClean="0">
                <a:solidFill>
                  <a:srgbClr val="FFFF00"/>
                </a:solidFill>
                <a:latin typeface="Arial" pitchFamily="34" charset="0"/>
              </a:rPr>
              <a:t> </a:t>
            </a:r>
            <a:r>
              <a:rPr lang="fr-FR" sz="2400" dirty="0" smtClean="0">
                <a:solidFill>
                  <a:srgbClr val="FFFF00"/>
                </a:solidFill>
                <a:latin typeface="Arial" pitchFamily="34" charset="0"/>
              </a:rPr>
              <a:t>(Sur modèles animaux)</a:t>
            </a:r>
            <a:endParaRPr lang="fr-FR" sz="4000" dirty="0" smtClean="0">
              <a:solidFill>
                <a:srgbClr val="FFFF00"/>
              </a:solidFill>
              <a:latin typeface="Arial" pitchFamily="34" charset="0"/>
            </a:endParaRPr>
          </a:p>
        </p:txBody>
      </p:sp>
      <p:sp>
        <p:nvSpPr>
          <p:cNvPr id="14339" name="Rectangle 3"/>
          <p:cNvSpPr>
            <a:spLocks noGrp="1" noChangeArrowheads="1"/>
          </p:cNvSpPr>
          <p:nvPr>
            <p:ph idx="1"/>
          </p:nvPr>
        </p:nvSpPr>
        <p:spPr>
          <a:xfrm>
            <a:off x="914400" y="3048000"/>
            <a:ext cx="7687733" cy="3429000"/>
          </a:xfrm>
          <a:noFill/>
        </p:spPr>
        <p:txBody>
          <a:bodyPr>
            <a:normAutofit fontScale="92500"/>
          </a:bodyPr>
          <a:lstStyle/>
          <a:p>
            <a:pPr algn="ctr">
              <a:lnSpc>
                <a:spcPct val="90000"/>
              </a:lnSpc>
              <a:buFontTx/>
              <a:buNone/>
            </a:pPr>
            <a:r>
              <a:rPr lang="fr-FR" dirty="0" smtClean="0">
                <a:latin typeface="Arial" charset="0"/>
              </a:rPr>
              <a:t>Circulation générale =</a:t>
            </a:r>
            <a:r>
              <a:rPr lang="fr-FR" b="1" dirty="0" smtClean="0">
                <a:latin typeface="Arial" charset="0"/>
              </a:rPr>
              <a:t> 30 à 40% </a:t>
            </a:r>
            <a:r>
              <a:rPr lang="fr-FR" sz="2400" dirty="0" smtClean="0">
                <a:latin typeface="Arial" charset="0"/>
              </a:rPr>
              <a:t>du DC normal</a:t>
            </a:r>
          </a:p>
          <a:p>
            <a:pPr algn="ctr">
              <a:lnSpc>
                <a:spcPct val="90000"/>
              </a:lnSpc>
              <a:buFontTx/>
              <a:buNone/>
            </a:pPr>
            <a:endParaRPr lang="fr-FR" sz="2400" dirty="0" smtClean="0">
              <a:latin typeface="Arial" charset="0"/>
            </a:endParaRPr>
          </a:p>
          <a:p>
            <a:pPr algn="ctr">
              <a:lnSpc>
                <a:spcPct val="90000"/>
              </a:lnSpc>
              <a:buFontTx/>
              <a:buNone/>
            </a:pPr>
            <a:endParaRPr lang="fr-FR" sz="2400" dirty="0" smtClean="0">
              <a:latin typeface="Arial" charset="0"/>
            </a:endParaRPr>
          </a:p>
          <a:p>
            <a:pPr algn="ctr">
              <a:lnSpc>
                <a:spcPct val="90000"/>
              </a:lnSpc>
              <a:buFontTx/>
              <a:buNone/>
            </a:pPr>
            <a:r>
              <a:rPr lang="fr-FR" dirty="0" smtClean="0">
                <a:latin typeface="Arial" charset="0"/>
              </a:rPr>
              <a:t>Circulation coronarienne =</a:t>
            </a:r>
            <a:r>
              <a:rPr lang="fr-FR" b="1" dirty="0" smtClean="0">
                <a:latin typeface="Arial" charset="0"/>
              </a:rPr>
              <a:t> 5 % </a:t>
            </a:r>
            <a:r>
              <a:rPr lang="fr-FR" sz="2400" dirty="0" smtClean="0">
                <a:latin typeface="Arial" charset="0"/>
              </a:rPr>
              <a:t>du DC normal</a:t>
            </a:r>
          </a:p>
          <a:p>
            <a:pPr algn="ctr">
              <a:lnSpc>
                <a:spcPct val="90000"/>
              </a:lnSpc>
              <a:buFontTx/>
              <a:buNone/>
            </a:pPr>
            <a:endParaRPr lang="fr-FR" sz="2400" dirty="0" smtClean="0">
              <a:latin typeface="Arial" charset="0"/>
            </a:endParaRPr>
          </a:p>
          <a:p>
            <a:pPr algn="ctr">
              <a:lnSpc>
                <a:spcPct val="90000"/>
              </a:lnSpc>
              <a:buFontTx/>
              <a:buNone/>
            </a:pPr>
            <a:endParaRPr lang="fr-FR" b="1" dirty="0" smtClean="0">
              <a:latin typeface="Arial" charset="0"/>
            </a:endParaRPr>
          </a:p>
          <a:p>
            <a:pPr algn="ctr">
              <a:lnSpc>
                <a:spcPct val="90000"/>
              </a:lnSpc>
              <a:buFontTx/>
              <a:buNone/>
            </a:pPr>
            <a:r>
              <a:rPr lang="fr-FR" dirty="0" smtClean="0">
                <a:latin typeface="Arial" charset="0"/>
              </a:rPr>
              <a:t>Circulation cérébrale =</a:t>
            </a:r>
            <a:r>
              <a:rPr lang="fr-FR" b="1" dirty="0" smtClean="0">
                <a:latin typeface="Arial" charset="0"/>
              </a:rPr>
              <a:t> 2 % </a:t>
            </a:r>
            <a:r>
              <a:rPr lang="fr-FR" sz="2400" dirty="0" smtClean="0">
                <a:latin typeface="Arial" charset="0"/>
              </a:rPr>
              <a:t>du DSC normal</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3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433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433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p:cNvSpPr>
            <a:spLocks noGrp="1" noChangeArrowheads="1"/>
          </p:cNvSpPr>
          <p:nvPr>
            <p:ph idx="1"/>
          </p:nvPr>
        </p:nvSpPr>
        <p:spPr>
          <a:xfrm>
            <a:off x="250825" y="1125538"/>
            <a:ext cx="8713788" cy="4525962"/>
          </a:xfrm>
        </p:spPr>
        <p:txBody>
          <a:bodyPr>
            <a:normAutofit fontScale="92500" lnSpcReduction="10000"/>
          </a:bodyPr>
          <a:lstStyle/>
          <a:p>
            <a:pPr algn="ctr" eaLnBrk="1" hangingPunct="1">
              <a:buFont typeface="Wingdings" charset="2"/>
              <a:buNone/>
            </a:pPr>
            <a:r>
              <a:rPr lang="fr-FR" sz="4000" dirty="0" smtClean="0"/>
              <a:t>Pronostic neurologique</a:t>
            </a:r>
          </a:p>
          <a:p>
            <a:pPr algn="ctr" eaLnBrk="1" hangingPunct="1">
              <a:buFont typeface="Wingdings" charset="2"/>
              <a:buNone/>
            </a:pPr>
            <a:endParaRPr lang="fr-FR" sz="4000" dirty="0" smtClean="0"/>
          </a:p>
          <a:p>
            <a:pPr algn="ctr" eaLnBrk="1" hangingPunct="1">
              <a:buFont typeface="Wingdings" charset="2"/>
              <a:buNone/>
            </a:pPr>
            <a:endParaRPr lang="fr-FR" sz="4000" dirty="0" smtClean="0"/>
          </a:p>
          <a:p>
            <a:pPr algn="ctr" eaLnBrk="1" hangingPunct="1">
              <a:buFont typeface="Wingdings" charset="2"/>
              <a:buNone/>
            </a:pPr>
            <a:endParaRPr lang="fr-FR" sz="4000" dirty="0" smtClean="0"/>
          </a:p>
          <a:p>
            <a:pPr algn="ctr" eaLnBrk="1" hangingPunct="1">
              <a:buFont typeface="Wingdings" charset="2"/>
              <a:buNone/>
            </a:pPr>
            <a:endParaRPr lang="fr-FR" sz="4000" dirty="0" smtClean="0"/>
          </a:p>
          <a:p>
            <a:pPr algn="ctr" eaLnBrk="1" hangingPunct="1">
              <a:buFont typeface="Wingdings" charset="2"/>
              <a:buNone/>
            </a:pPr>
            <a:r>
              <a:rPr lang="fr-FR" sz="4000" dirty="0" smtClean="0"/>
              <a:t>Indication à une assistance circulatoire</a:t>
            </a:r>
          </a:p>
          <a:p>
            <a:pPr algn="ctr" eaLnBrk="1" hangingPunct="1">
              <a:buFont typeface="Wingdings" charset="2"/>
              <a:buNone/>
            </a:pPr>
            <a:r>
              <a:rPr lang="fr-FR" sz="4000" dirty="0" smtClean="0"/>
              <a:t>Et à une angioplastie</a:t>
            </a:r>
          </a:p>
        </p:txBody>
      </p:sp>
      <p:sp>
        <p:nvSpPr>
          <p:cNvPr id="66563" name="AutoShape 4"/>
          <p:cNvSpPr>
            <a:spLocks noChangeArrowheads="1"/>
          </p:cNvSpPr>
          <p:nvPr/>
        </p:nvSpPr>
        <p:spPr bwMode="auto">
          <a:xfrm>
            <a:off x="4284663" y="2709863"/>
            <a:ext cx="431800" cy="1295400"/>
          </a:xfrm>
          <a:prstGeom prst="upDownArrow">
            <a:avLst>
              <a:gd name="adj1" fmla="val 50000"/>
              <a:gd name="adj2" fmla="val 60000"/>
            </a:avLst>
          </a:prstGeom>
          <a:solidFill>
            <a:srgbClr val="FF0000"/>
          </a:solidFill>
          <a:ln w="9525">
            <a:solidFill>
              <a:schemeClr val="tx1"/>
            </a:solidFill>
            <a:miter lim="800000"/>
            <a:headEnd/>
            <a:tailEnd/>
          </a:ln>
        </p:spPr>
        <p:txBody>
          <a:bodyPr wrap="none" anchor="ctr"/>
          <a:lstStyle/>
          <a:p>
            <a:endParaRPr lang="fr-F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rrowheads="1"/>
          </p:cNvSpPr>
          <p:nvPr>
            <p:ph type="title"/>
          </p:nvPr>
        </p:nvSpPr>
        <p:spPr>
          <a:xfrm>
            <a:off x="0" y="928670"/>
            <a:ext cx="9144000" cy="1143000"/>
          </a:xfrm>
        </p:spPr>
        <p:txBody>
          <a:bodyPr>
            <a:normAutofit/>
          </a:bodyPr>
          <a:lstStyle/>
          <a:p>
            <a:pPr eaLnBrk="1" hangingPunct="1"/>
            <a:r>
              <a:rPr lang="fr-FR" sz="3200" dirty="0" smtClean="0">
                <a:solidFill>
                  <a:srgbClr val="FFFF00"/>
                </a:solidFill>
              </a:rPr>
              <a:t>Déterminants du pronostic neurologique</a:t>
            </a:r>
          </a:p>
        </p:txBody>
      </p:sp>
      <p:sp>
        <p:nvSpPr>
          <p:cNvPr id="67587" name="Rectangle 3"/>
          <p:cNvSpPr>
            <a:spLocks noGrp="1" noChangeArrowheads="1"/>
          </p:cNvSpPr>
          <p:nvPr>
            <p:ph idx="1"/>
          </p:nvPr>
        </p:nvSpPr>
        <p:spPr>
          <a:xfrm>
            <a:off x="179388" y="2071688"/>
            <a:ext cx="8964612" cy="4525962"/>
          </a:xfrm>
        </p:spPr>
        <p:txBody>
          <a:bodyPr/>
          <a:lstStyle/>
          <a:p>
            <a:pPr marL="609600" indent="-609600" eaLnBrk="1" hangingPunct="1">
              <a:lnSpc>
                <a:spcPct val="130000"/>
              </a:lnSpc>
              <a:buFontTx/>
              <a:buAutoNum type="arabicParenR"/>
            </a:pPr>
            <a:r>
              <a:rPr lang="fr-FR" dirty="0" smtClean="0"/>
              <a:t>la durée de débit cardiaque nul («no-flow») avant la RCP </a:t>
            </a:r>
          </a:p>
          <a:p>
            <a:pPr marL="990600" lvl="1" indent="-533400" eaLnBrk="1" hangingPunct="1">
              <a:lnSpc>
                <a:spcPct val="130000"/>
              </a:lnSpc>
              <a:buClrTx/>
              <a:buFontTx/>
              <a:buChar char="•"/>
            </a:pPr>
            <a:r>
              <a:rPr lang="fr-FR" dirty="0" smtClean="0"/>
              <a:t>Présence obligatoire d’un témoin constatant l’effondrement</a:t>
            </a:r>
          </a:p>
          <a:p>
            <a:pPr marL="990600" lvl="1" indent="-533400" eaLnBrk="1" hangingPunct="1">
              <a:lnSpc>
                <a:spcPct val="130000"/>
              </a:lnSpc>
              <a:buClrTx/>
              <a:buFontTx/>
              <a:buChar char="•"/>
            </a:pPr>
            <a:r>
              <a:rPr lang="fr-FR" dirty="0" smtClean="0"/>
              <a:t>Imprécision du délai quand effondrement ≠ AC</a:t>
            </a:r>
          </a:p>
          <a:p>
            <a:pPr marL="2209800" lvl="4" indent="-381000" eaLnBrk="1" hangingPunct="1">
              <a:lnSpc>
                <a:spcPct val="130000"/>
              </a:lnSpc>
              <a:buFontTx/>
              <a:buNone/>
            </a:pPr>
            <a:r>
              <a:rPr lang="fr-FR" sz="2400" dirty="0" smtClean="0"/>
              <a:t>Importance des signes de vie durant la RCP</a:t>
            </a:r>
          </a:p>
          <a:p>
            <a:pPr marL="609600" indent="-609600" eaLnBrk="1" hangingPunct="1">
              <a:lnSpc>
                <a:spcPct val="130000"/>
              </a:lnSpc>
              <a:buFontTx/>
              <a:buNone/>
            </a:pPr>
            <a:endParaRPr lang="fr-FR" dirty="0" smtClean="0"/>
          </a:p>
        </p:txBody>
      </p:sp>
      <p:sp>
        <p:nvSpPr>
          <p:cNvPr id="67588" name="Line 5"/>
          <p:cNvSpPr>
            <a:spLocks noChangeShapeType="1"/>
          </p:cNvSpPr>
          <p:nvPr/>
        </p:nvSpPr>
        <p:spPr bwMode="auto">
          <a:xfrm>
            <a:off x="1258888" y="5661025"/>
            <a:ext cx="719137" cy="0"/>
          </a:xfrm>
          <a:prstGeom prst="line">
            <a:avLst/>
          </a:prstGeom>
          <a:noFill/>
          <a:ln w="9525">
            <a:solidFill>
              <a:schemeClr val="tx1"/>
            </a:solidFill>
            <a:round/>
            <a:headEnd/>
            <a:tailEnd type="triangle" w="med" len="med"/>
          </a:ln>
        </p:spPr>
        <p:txBody>
          <a:bodyPr/>
          <a:lstStyle/>
          <a:p>
            <a:endParaRPr lang="fr-FR"/>
          </a:p>
        </p:txBody>
      </p:sp>
      <p:pic>
        <p:nvPicPr>
          <p:cNvPr id="5" name="Picture 8" descr="&#10;chrono.gif                                                     00003E10&#10;family Sauval                  ABA78158:"/>
          <p:cNvPicPr>
            <a:picLocks noChangeAspect="1" noChangeArrowheads="1"/>
          </p:cNvPicPr>
          <p:nvPr/>
        </p:nvPicPr>
        <p:blipFill>
          <a:blip r:embed="rId2"/>
          <a:srcRect/>
          <a:stretch>
            <a:fillRect/>
          </a:stretch>
        </p:blipFill>
        <p:spPr bwMode="auto">
          <a:xfrm>
            <a:off x="214282" y="142852"/>
            <a:ext cx="1168400" cy="1065213"/>
          </a:xfrm>
          <a:prstGeom prst="rect">
            <a:avLst/>
          </a:prstGeom>
          <a:noFill/>
          <a:ln w="57150">
            <a:solidFill>
              <a:srgbClr val="FFFF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p:cNvSpPr>
            <a:spLocks noGrp="1" noChangeArrowheads="1"/>
          </p:cNvSpPr>
          <p:nvPr>
            <p:ph idx="1"/>
          </p:nvPr>
        </p:nvSpPr>
        <p:spPr>
          <a:xfrm>
            <a:off x="214283" y="2408238"/>
            <a:ext cx="8624918" cy="4525962"/>
          </a:xfrm>
        </p:spPr>
        <p:txBody>
          <a:bodyPr/>
          <a:lstStyle/>
          <a:p>
            <a:pPr marL="514350" indent="-514350" eaLnBrk="1" hangingPunct="1">
              <a:lnSpc>
                <a:spcPct val="90000"/>
              </a:lnSpc>
              <a:buFont typeface="Wingdings" charset="2"/>
              <a:buNone/>
            </a:pPr>
            <a:r>
              <a:rPr lang="fr-FR" sz="2800" dirty="0" smtClean="0"/>
              <a:t>2)</a:t>
            </a:r>
            <a:r>
              <a:rPr lang="fr-FR" sz="2800" dirty="0" smtClean="0">
                <a:solidFill>
                  <a:srgbClr val="000000"/>
                </a:solidFill>
              </a:rPr>
              <a:t>  </a:t>
            </a:r>
            <a:r>
              <a:rPr lang="fr-FR" sz="2800" dirty="0" smtClean="0"/>
              <a:t>la durée de bas débit cardiaque (« </a:t>
            </a:r>
            <a:r>
              <a:rPr lang="fr-FR" sz="2800" dirty="0" err="1" smtClean="0"/>
              <a:t>low</a:t>
            </a:r>
            <a:r>
              <a:rPr lang="fr-FR" sz="2800" dirty="0" smtClean="0"/>
              <a:t>-flow ») pendant la RCP</a:t>
            </a:r>
          </a:p>
          <a:p>
            <a:pPr marL="514350" indent="-514350" eaLnBrk="1" hangingPunct="1">
              <a:lnSpc>
                <a:spcPct val="90000"/>
              </a:lnSpc>
              <a:buFont typeface="Wingdings" charset="2"/>
              <a:buNone/>
            </a:pPr>
            <a:endParaRPr lang="fr-FR" sz="2800" dirty="0" smtClean="0"/>
          </a:p>
          <a:p>
            <a:pPr marL="514350" indent="-514350" eaLnBrk="1" hangingPunct="1">
              <a:lnSpc>
                <a:spcPct val="90000"/>
              </a:lnSpc>
              <a:buFont typeface="Arial" charset="0"/>
              <a:buChar char="•"/>
            </a:pPr>
            <a:r>
              <a:rPr lang="fr-FR" sz="2800" dirty="0" smtClean="0"/>
              <a:t>survie &lt; 10 % si RCP &gt; 100 min</a:t>
            </a:r>
            <a:endParaRPr lang="fr-FR" sz="1800" dirty="0" smtClean="0">
              <a:solidFill>
                <a:srgbClr val="0099FF"/>
              </a:solidFill>
            </a:endParaRPr>
          </a:p>
          <a:p>
            <a:pPr marL="514350" indent="-514350" eaLnBrk="1" hangingPunct="1">
              <a:lnSpc>
                <a:spcPct val="90000"/>
              </a:lnSpc>
              <a:buFont typeface="Wingdings" charset="2"/>
              <a:buNone/>
            </a:pPr>
            <a:r>
              <a:rPr lang="fr-FR" sz="1600" dirty="0" smtClean="0"/>
              <a:t>	</a:t>
            </a:r>
            <a:r>
              <a:rPr lang="fr-FR" sz="2800" dirty="0" smtClean="0"/>
              <a:t>sauf intoxications </a:t>
            </a:r>
            <a:r>
              <a:rPr lang="fr-FR" sz="2800" dirty="0" err="1" smtClean="0"/>
              <a:t>cardiotropes</a:t>
            </a:r>
            <a:r>
              <a:rPr lang="fr-FR" sz="2800" dirty="0" smtClean="0"/>
              <a:t> </a:t>
            </a:r>
            <a:r>
              <a:rPr lang="fr-FR" sz="1800" dirty="0" smtClean="0">
                <a:solidFill>
                  <a:srgbClr val="0099FF"/>
                </a:solidFill>
              </a:rPr>
              <a:t>(Chen, CCM, 2006)</a:t>
            </a:r>
            <a:endParaRPr lang="fr-FR" sz="2800" dirty="0" smtClean="0"/>
          </a:p>
          <a:p>
            <a:pPr marL="514350" indent="-514350" eaLnBrk="1" hangingPunct="1">
              <a:lnSpc>
                <a:spcPct val="90000"/>
              </a:lnSpc>
              <a:buFont typeface="Wingdings" charset="2"/>
              <a:buNone/>
            </a:pPr>
            <a:endParaRPr lang="fr-FR" sz="2800" dirty="0" smtClean="0"/>
          </a:p>
          <a:p>
            <a:pPr marL="514350" indent="-514350" eaLnBrk="1" hangingPunct="1">
              <a:lnSpc>
                <a:spcPct val="90000"/>
              </a:lnSpc>
              <a:buFont typeface="Arial" charset="0"/>
              <a:buChar char="•"/>
            </a:pPr>
            <a:r>
              <a:rPr lang="fr-FR" sz="2800" dirty="0" smtClean="0"/>
              <a:t>mesure de l’ETCO</a:t>
            </a:r>
            <a:r>
              <a:rPr lang="fr-FR" sz="2800" baseline="-25000" dirty="0" smtClean="0"/>
              <a:t>2</a:t>
            </a:r>
            <a:r>
              <a:rPr lang="fr-FR" sz="2800" dirty="0" smtClean="0"/>
              <a:t> comme reflet du débit cardiaque</a:t>
            </a:r>
          </a:p>
          <a:p>
            <a:pPr marL="514350" indent="-514350" eaLnBrk="1" hangingPunct="1">
              <a:lnSpc>
                <a:spcPct val="90000"/>
              </a:lnSpc>
              <a:buNone/>
            </a:pPr>
            <a:r>
              <a:rPr lang="fr-FR" sz="2800" dirty="0" smtClean="0"/>
              <a:t>	 </a:t>
            </a:r>
            <a:r>
              <a:rPr lang="fr-FR" sz="2400" dirty="0" smtClean="0"/>
              <a:t>( &gt; 10 </a:t>
            </a:r>
            <a:r>
              <a:rPr lang="fr-FR" sz="2400" dirty="0" err="1" smtClean="0"/>
              <a:t>mmHg</a:t>
            </a:r>
            <a:r>
              <a:rPr lang="fr-FR" sz="2400" dirty="0" smtClean="0"/>
              <a:t> après 20 min de RCP )</a:t>
            </a:r>
          </a:p>
          <a:p>
            <a:pPr marL="514350" indent="-514350" eaLnBrk="1" hangingPunct="1">
              <a:lnSpc>
                <a:spcPct val="90000"/>
              </a:lnSpc>
              <a:buFont typeface="Wingdings" charset="2"/>
              <a:buNone/>
            </a:pPr>
            <a:r>
              <a:rPr lang="fr-FR" sz="2000" dirty="0" smtClean="0"/>
              <a:t>	</a:t>
            </a:r>
            <a:r>
              <a:rPr lang="fr-FR" sz="1800" dirty="0" smtClean="0">
                <a:solidFill>
                  <a:srgbClr val="0099FF"/>
                </a:solidFill>
              </a:rPr>
              <a:t>( </a:t>
            </a:r>
            <a:r>
              <a:rPr lang="fr-FR" sz="1800" dirty="0" err="1" smtClean="0">
                <a:solidFill>
                  <a:srgbClr val="0099FF"/>
                </a:solidFill>
              </a:rPr>
              <a:t>Levine</a:t>
            </a:r>
            <a:r>
              <a:rPr lang="fr-FR" sz="1800" dirty="0" smtClean="0">
                <a:solidFill>
                  <a:srgbClr val="0099FF"/>
                </a:solidFill>
              </a:rPr>
              <a:t>, NEJM, 1997)</a:t>
            </a:r>
          </a:p>
          <a:p>
            <a:pPr marL="514350" indent="-514350" eaLnBrk="1" hangingPunct="1">
              <a:lnSpc>
                <a:spcPct val="90000"/>
              </a:lnSpc>
            </a:pPr>
            <a:endParaRPr lang="fr-FR" sz="1800" dirty="0" smtClean="0"/>
          </a:p>
          <a:p>
            <a:pPr marL="514350" indent="-514350" eaLnBrk="1" hangingPunct="1">
              <a:lnSpc>
                <a:spcPct val="90000"/>
              </a:lnSpc>
            </a:pPr>
            <a:endParaRPr lang="fr-FR" sz="1200" dirty="0" smtClean="0"/>
          </a:p>
          <a:p>
            <a:pPr marL="514350" indent="-514350" eaLnBrk="1" hangingPunct="1">
              <a:lnSpc>
                <a:spcPct val="90000"/>
              </a:lnSpc>
            </a:pPr>
            <a:endParaRPr lang="fr-FR" sz="2800" dirty="0" smtClean="0"/>
          </a:p>
        </p:txBody>
      </p:sp>
      <p:sp>
        <p:nvSpPr>
          <p:cNvPr id="5" name="Rectangle 2"/>
          <p:cNvSpPr txBox="1">
            <a:spLocks noRot="1" noChangeArrowheads="1"/>
          </p:cNvSpPr>
          <p:nvPr/>
        </p:nvSpPr>
        <p:spPr bwMode="auto">
          <a:xfrm>
            <a:off x="357158" y="1142984"/>
            <a:ext cx="9144000" cy="1143000"/>
          </a:xfrm>
          <a:prstGeom prst="rect">
            <a:avLst/>
          </a:prstGeom>
          <a:noFill/>
          <a:ln w="9525">
            <a:noFill/>
            <a:miter lim="800000"/>
            <a:headEnd/>
            <a:tailEnd/>
          </a:ln>
          <a:effectLst/>
        </p:spPr>
        <p:txBody>
          <a:bodyPr anchor="ctr"/>
          <a:lstStyle/>
          <a:p>
            <a:r>
              <a:rPr lang="fr-FR" sz="4000" dirty="0">
                <a:solidFill>
                  <a:srgbClr val="FFFF00"/>
                </a:solidFill>
              </a:rPr>
              <a:t>Déterminants du pronostic neurologique</a:t>
            </a:r>
          </a:p>
        </p:txBody>
      </p:sp>
      <p:pic>
        <p:nvPicPr>
          <p:cNvPr id="4" name="Picture 8" descr="&#10;chrono.gif                                                     00003E10&#10;family Sauval                  ABA78158:"/>
          <p:cNvPicPr>
            <a:picLocks noChangeAspect="1" noChangeArrowheads="1"/>
          </p:cNvPicPr>
          <p:nvPr/>
        </p:nvPicPr>
        <p:blipFill>
          <a:blip r:embed="rId2"/>
          <a:srcRect/>
          <a:stretch>
            <a:fillRect/>
          </a:stretch>
        </p:blipFill>
        <p:spPr bwMode="auto">
          <a:xfrm>
            <a:off x="214282" y="214290"/>
            <a:ext cx="1168400" cy="1065213"/>
          </a:xfrm>
          <a:prstGeom prst="rect">
            <a:avLst/>
          </a:prstGeom>
          <a:noFill/>
          <a:ln w="57150">
            <a:solidFill>
              <a:srgbClr val="FFFF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Image 3"/>
          <p:cNvPicPr>
            <a:picLocks noChangeAspect="1"/>
          </p:cNvPicPr>
          <p:nvPr/>
        </p:nvPicPr>
        <p:blipFill>
          <a:blip r:embed="rId2"/>
          <a:srcRect/>
          <a:stretch>
            <a:fillRect/>
          </a:stretch>
        </p:blipFill>
        <p:spPr bwMode="auto">
          <a:xfrm>
            <a:off x="1828800" y="2438400"/>
            <a:ext cx="5867400" cy="4400550"/>
          </a:xfrm>
          <a:prstGeom prst="rect">
            <a:avLst/>
          </a:prstGeom>
          <a:noFill/>
          <a:ln w="9525">
            <a:noFill/>
            <a:miter lim="800000"/>
            <a:headEnd/>
            <a:tailEnd/>
          </a:ln>
        </p:spPr>
      </p:pic>
      <p:grpSp>
        <p:nvGrpSpPr>
          <p:cNvPr id="2" name="Grouper 10"/>
          <p:cNvGrpSpPr>
            <a:grpSpLocks/>
          </p:cNvGrpSpPr>
          <p:nvPr/>
        </p:nvGrpSpPr>
        <p:grpSpPr bwMode="auto">
          <a:xfrm>
            <a:off x="2247900" y="4854575"/>
            <a:ext cx="2444750" cy="1474788"/>
            <a:chOff x="1752601" y="4648209"/>
            <a:chExt cx="2666999" cy="1627919"/>
          </a:xfrm>
        </p:grpSpPr>
        <p:cxnSp>
          <p:nvCxnSpPr>
            <p:cNvPr id="6" name="Connecteur droit 5"/>
            <p:cNvCxnSpPr/>
            <p:nvPr/>
          </p:nvCxnSpPr>
          <p:spPr>
            <a:xfrm rot="5400000" flipH="1" flipV="1">
              <a:off x="3428840" y="5335125"/>
              <a:ext cx="914718" cy="0"/>
            </a:xfrm>
            <a:prstGeom prst="line">
              <a:avLst/>
            </a:prstGeom>
            <a:ln w="38100" cap="flat" cmpd="sng" algn="ctr">
              <a:solidFill>
                <a:srgbClr val="FF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8" name="Connecteur droit 7"/>
            <p:cNvCxnSpPr/>
            <p:nvPr/>
          </p:nvCxnSpPr>
          <p:spPr>
            <a:xfrm rot="10800000">
              <a:off x="2362201" y="4876012"/>
              <a:ext cx="1523999" cy="1753"/>
            </a:xfrm>
            <a:prstGeom prst="line">
              <a:avLst/>
            </a:prstGeom>
            <a:ln w="38100" cap="flat" cmpd="sng" algn="ctr">
              <a:solidFill>
                <a:srgbClr val="FF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3735" name="ZoneTexte 8"/>
            <p:cNvSpPr txBox="1">
              <a:spLocks noChangeArrowheads="1"/>
            </p:cNvSpPr>
            <p:nvPr/>
          </p:nvSpPr>
          <p:spPr bwMode="auto">
            <a:xfrm>
              <a:off x="3622964" y="5766494"/>
              <a:ext cx="796636" cy="509634"/>
            </a:xfrm>
            <a:prstGeom prst="rect">
              <a:avLst/>
            </a:prstGeom>
            <a:noFill/>
            <a:ln w="9525">
              <a:noFill/>
              <a:miter lim="800000"/>
              <a:headEnd/>
              <a:tailEnd/>
            </a:ln>
          </p:spPr>
          <p:txBody>
            <a:bodyPr>
              <a:spAutoFit/>
            </a:bodyPr>
            <a:lstStyle/>
            <a:p>
              <a:r>
                <a:rPr lang="fr-FR" sz="2400" b="1">
                  <a:solidFill>
                    <a:srgbClr val="FF0000"/>
                  </a:solidFill>
                </a:rPr>
                <a:t>60</a:t>
              </a:r>
            </a:p>
          </p:txBody>
        </p:sp>
        <p:sp>
          <p:nvSpPr>
            <p:cNvPr id="73736" name="ZoneTexte 9"/>
            <p:cNvSpPr txBox="1">
              <a:spLocks noChangeArrowheads="1"/>
            </p:cNvSpPr>
            <p:nvPr/>
          </p:nvSpPr>
          <p:spPr bwMode="auto">
            <a:xfrm>
              <a:off x="1752601" y="4648209"/>
              <a:ext cx="789709" cy="509634"/>
            </a:xfrm>
            <a:prstGeom prst="rect">
              <a:avLst/>
            </a:prstGeom>
            <a:noFill/>
            <a:ln w="9525">
              <a:noFill/>
              <a:miter lim="800000"/>
              <a:headEnd/>
              <a:tailEnd/>
            </a:ln>
          </p:spPr>
          <p:txBody>
            <a:bodyPr>
              <a:spAutoFit/>
            </a:bodyPr>
            <a:lstStyle/>
            <a:p>
              <a:r>
                <a:rPr lang="fr-FR" sz="2400" b="1">
                  <a:solidFill>
                    <a:srgbClr val="FF0000"/>
                  </a:solidFill>
                </a:rPr>
                <a:t>15</a:t>
              </a:r>
            </a:p>
          </p:txBody>
        </p:sp>
      </p:grpSp>
      <p:sp>
        <p:nvSpPr>
          <p:cNvPr id="73732" name="Titre 1"/>
          <p:cNvSpPr>
            <a:spLocks noGrp="1"/>
          </p:cNvSpPr>
          <p:nvPr>
            <p:ph type="title"/>
          </p:nvPr>
        </p:nvSpPr>
        <p:spPr>
          <a:xfrm>
            <a:off x="457200" y="838200"/>
            <a:ext cx="8229600" cy="1371600"/>
          </a:xfrm>
        </p:spPr>
        <p:txBody>
          <a:bodyPr>
            <a:normAutofit fontScale="90000"/>
          </a:bodyPr>
          <a:lstStyle/>
          <a:p>
            <a:r>
              <a:rPr lang="fr-FR" sz="4000" dirty="0" smtClean="0">
                <a:solidFill>
                  <a:srgbClr val="FFFF00"/>
                </a:solidFill>
              </a:rPr>
              <a:t>Perspectives: quels critères  pour les AC réfractaires?</a:t>
            </a:r>
            <a:br>
              <a:rPr lang="fr-FR" sz="4000" dirty="0" smtClean="0">
                <a:solidFill>
                  <a:srgbClr val="FFFF00"/>
                </a:solidFill>
              </a:rPr>
            </a:br>
            <a:endParaRPr lang="fr-FR" sz="4000" dirty="0" smtClean="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Image 3"/>
          <p:cNvPicPr>
            <a:picLocks noChangeAspect="1"/>
          </p:cNvPicPr>
          <p:nvPr/>
        </p:nvPicPr>
        <p:blipFill>
          <a:blip r:embed="rId2"/>
          <a:srcRect/>
          <a:stretch>
            <a:fillRect/>
          </a:stretch>
        </p:blipFill>
        <p:spPr bwMode="auto">
          <a:xfrm>
            <a:off x="1371600" y="2578100"/>
            <a:ext cx="4994275" cy="4127500"/>
          </a:xfrm>
          <a:prstGeom prst="rect">
            <a:avLst/>
          </a:prstGeom>
          <a:noFill/>
          <a:ln w="9525">
            <a:noFill/>
            <a:miter lim="800000"/>
            <a:headEnd/>
            <a:tailEnd/>
          </a:ln>
        </p:spPr>
      </p:pic>
      <p:pic>
        <p:nvPicPr>
          <p:cNvPr id="74755" name="Image 4"/>
          <p:cNvPicPr>
            <a:picLocks noChangeAspect="1"/>
          </p:cNvPicPr>
          <p:nvPr/>
        </p:nvPicPr>
        <p:blipFill>
          <a:blip r:embed="rId3"/>
          <a:srcRect/>
          <a:stretch>
            <a:fillRect/>
          </a:stretch>
        </p:blipFill>
        <p:spPr bwMode="auto">
          <a:xfrm>
            <a:off x="1219200" y="466725"/>
            <a:ext cx="5029200" cy="1819275"/>
          </a:xfrm>
          <a:prstGeom prst="rect">
            <a:avLst/>
          </a:prstGeom>
          <a:noFill/>
          <a:ln w="9525">
            <a:noFill/>
            <a:miter lim="800000"/>
            <a:headEnd/>
            <a:tailEnd/>
          </a:ln>
        </p:spPr>
      </p:pic>
      <p:grpSp>
        <p:nvGrpSpPr>
          <p:cNvPr id="2" name="Grouper 10"/>
          <p:cNvGrpSpPr>
            <a:grpSpLocks/>
          </p:cNvGrpSpPr>
          <p:nvPr/>
        </p:nvGrpSpPr>
        <p:grpSpPr bwMode="auto">
          <a:xfrm>
            <a:off x="5029200" y="2514600"/>
            <a:ext cx="1381125" cy="3189288"/>
            <a:chOff x="5029200" y="2439194"/>
            <a:chExt cx="1381019" cy="3262378"/>
          </a:xfrm>
        </p:grpSpPr>
        <p:cxnSp>
          <p:nvCxnSpPr>
            <p:cNvPr id="7" name="Connecteur droit 6"/>
            <p:cNvCxnSpPr>
              <a:cxnSpLocks noChangeShapeType="1"/>
            </p:cNvCxnSpPr>
            <p:nvPr/>
          </p:nvCxnSpPr>
          <p:spPr bwMode="auto">
            <a:xfrm rot="5400000" flipH="1" flipV="1">
              <a:off x="3810885" y="3886091"/>
              <a:ext cx="2895381" cy="1588"/>
            </a:xfrm>
            <a:prstGeom prst="line">
              <a:avLst/>
            </a:prstGeom>
            <a:noFill/>
            <a:ln w="38100">
              <a:solidFill>
                <a:srgbClr val="FF0000"/>
              </a:solidFill>
              <a:round/>
              <a:headEnd/>
              <a:tailEnd/>
            </a:ln>
            <a:effectLst>
              <a:outerShdw dist="20000" dir="5400000" rotWithShape="0">
                <a:srgbClr val="808080">
                  <a:alpha val="37999"/>
                </a:srgbClr>
              </a:outerShdw>
            </a:effectLst>
          </p:spPr>
        </p:cxnSp>
        <p:sp>
          <p:nvSpPr>
            <p:cNvPr id="74762" name="ZoneTexte 8"/>
            <p:cNvSpPr txBox="1">
              <a:spLocks noChangeArrowheads="1"/>
            </p:cNvSpPr>
            <p:nvPr/>
          </p:nvSpPr>
          <p:spPr bwMode="auto">
            <a:xfrm>
              <a:off x="5029200" y="5323710"/>
              <a:ext cx="441422" cy="377862"/>
            </a:xfrm>
            <a:prstGeom prst="rect">
              <a:avLst/>
            </a:prstGeom>
            <a:noFill/>
            <a:ln w="9525">
              <a:noFill/>
              <a:miter lim="800000"/>
              <a:headEnd/>
              <a:tailEnd/>
            </a:ln>
          </p:spPr>
          <p:txBody>
            <a:bodyPr>
              <a:spAutoFit/>
            </a:bodyPr>
            <a:lstStyle/>
            <a:p>
              <a:r>
                <a:rPr lang="fr-FR" b="1">
                  <a:solidFill>
                    <a:srgbClr val="FF0000"/>
                  </a:solidFill>
                </a:rPr>
                <a:t>15</a:t>
              </a:r>
            </a:p>
          </p:txBody>
        </p:sp>
        <p:sp>
          <p:nvSpPr>
            <p:cNvPr id="74763" name="ZoneTexte 9"/>
            <p:cNvSpPr txBox="1">
              <a:spLocks noChangeArrowheads="1"/>
            </p:cNvSpPr>
            <p:nvPr/>
          </p:nvSpPr>
          <p:spPr bwMode="auto">
            <a:xfrm rot="-2429361">
              <a:off x="5330147" y="3439245"/>
              <a:ext cx="1080072" cy="377862"/>
            </a:xfrm>
            <a:prstGeom prst="rect">
              <a:avLst/>
            </a:prstGeom>
            <a:solidFill>
              <a:srgbClr val="FF645E"/>
            </a:solidFill>
            <a:ln w="9525">
              <a:noFill/>
              <a:miter lim="800000"/>
              <a:headEnd/>
              <a:tailEnd/>
            </a:ln>
          </p:spPr>
          <p:txBody>
            <a:bodyPr>
              <a:spAutoFit/>
            </a:bodyPr>
            <a:lstStyle/>
            <a:p>
              <a:pPr algn="ctr"/>
              <a:r>
                <a:rPr lang="fr-FR"/>
                <a:t>≈ 100 %</a:t>
              </a:r>
            </a:p>
          </p:txBody>
        </p:sp>
      </p:grpSp>
      <p:grpSp>
        <p:nvGrpSpPr>
          <p:cNvPr id="3" name="Grouper 17"/>
          <p:cNvGrpSpPr>
            <a:grpSpLocks/>
          </p:cNvGrpSpPr>
          <p:nvPr/>
        </p:nvGrpSpPr>
        <p:grpSpPr bwMode="auto">
          <a:xfrm>
            <a:off x="2295525" y="2590800"/>
            <a:ext cx="1598613" cy="3113088"/>
            <a:chOff x="2295311" y="2590800"/>
            <a:chExt cx="1599133" cy="3112532"/>
          </a:xfrm>
        </p:grpSpPr>
        <p:cxnSp>
          <p:nvCxnSpPr>
            <p:cNvPr id="13" name="Connecteur droit 12"/>
            <p:cNvCxnSpPr>
              <a:cxnSpLocks noChangeShapeType="1"/>
            </p:cNvCxnSpPr>
            <p:nvPr/>
          </p:nvCxnSpPr>
          <p:spPr bwMode="auto">
            <a:xfrm rot="5400000" flipH="1" flipV="1">
              <a:off x="2323019" y="4000248"/>
              <a:ext cx="2820484" cy="1588"/>
            </a:xfrm>
            <a:prstGeom prst="line">
              <a:avLst/>
            </a:prstGeom>
            <a:noFill/>
            <a:ln w="38100">
              <a:solidFill>
                <a:srgbClr val="FF0000"/>
              </a:solidFill>
              <a:round/>
              <a:headEnd/>
              <a:tailEnd/>
            </a:ln>
            <a:effectLst>
              <a:outerShdw dist="20000" dir="5400000" rotWithShape="0">
                <a:srgbClr val="808080">
                  <a:alpha val="37999"/>
                </a:srgbClr>
              </a:outerShdw>
            </a:effectLst>
          </p:spPr>
        </p:cxnSp>
        <p:sp>
          <p:nvSpPr>
            <p:cNvPr id="74759" name="ZoneTexte 15"/>
            <p:cNvSpPr txBox="1">
              <a:spLocks noChangeArrowheads="1"/>
            </p:cNvSpPr>
            <p:nvPr/>
          </p:nvSpPr>
          <p:spPr bwMode="auto">
            <a:xfrm rot="-2324739">
              <a:off x="2295311" y="4419600"/>
              <a:ext cx="965754" cy="369332"/>
            </a:xfrm>
            <a:prstGeom prst="rect">
              <a:avLst/>
            </a:prstGeom>
            <a:solidFill>
              <a:srgbClr val="FF645E"/>
            </a:solidFill>
            <a:ln w="9525">
              <a:noFill/>
              <a:miter lim="800000"/>
              <a:headEnd/>
              <a:tailEnd/>
            </a:ln>
          </p:spPr>
          <p:txBody>
            <a:bodyPr wrap="none">
              <a:spAutoFit/>
            </a:bodyPr>
            <a:lstStyle/>
            <a:p>
              <a:r>
                <a:rPr lang="fr-FR"/>
                <a:t> ≈ 50 %</a:t>
              </a:r>
            </a:p>
          </p:txBody>
        </p:sp>
        <p:sp>
          <p:nvSpPr>
            <p:cNvPr id="74760" name="ZoneTexte 16"/>
            <p:cNvSpPr txBox="1">
              <a:spLocks noChangeArrowheads="1"/>
            </p:cNvSpPr>
            <p:nvPr/>
          </p:nvSpPr>
          <p:spPr bwMode="auto">
            <a:xfrm>
              <a:off x="3581400" y="5334000"/>
              <a:ext cx="313044" cy="369332"/>
            </a:xfrm>
            <a:prstGeom prst="rect">
              <a:avLst/>
            </a:prstGeom>
            <a:noFill/>
            <a:ln w="9525">
              <a:noFill/>
              <a:miter lim="800000"/>
              <a:headEnd/>
              <a:tailEnd/>
            </a:ln>
          </p:spPr>
          <p:txBody>
            <a:bodyPr wrap="none">
              <a:spAutoFit/>
            </a:bodyPr>
            <a:lstStyle/>
            <a:p>
              <a:r>
                <a:rPr lang="fr-FR" b="1">
                  <a:solidFill>
                    <a:srgbClr val="FF0000"/>
                  </a:solidFill>
                </a:rPr>
                <a:t>9</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6" name="lecreux elise2.MPG">
            <a:hlinkClick r:id="" action="ppaction://media"/>
          </p:cNvPr>
          <p:cNvPicPr>
            <a:picLocks noGrp="1" noRot="1" noChangeAspect="1"/>
          </p:cNvPicPr>
          <p:nvPr>
            <p:ph idx="1"/>
            <a:videoFile r:link="rId1"/>
          </p:nvPr>
        </p:nvPicPr>
        <p:blipFill>
          <a:blip r:embed="rId3"/>
          <a:stretch>
            <a:fillRect/>
          </a:stretch>
        </p:blipFill>
        <p:spPr>
          <a:xfrm>
            <a:off x="0" y="6322"/>
            <a:ext cx="9144000" cy="685167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3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4211638" y="2633663"/>
            <a:ext cx="4932362" cy="3319462"/>
          </a:xfrm>
          <a:prstGeom prst="rect">
            <a:avLst/>
          </a:prstGeom>
          <a:noFill/>
          <a:ln w="9525">
            <a:noFill/>
            <a:round/>
            <a:headEnd/>
            <a:tailEnd/>
          </a:ln>
        </p:spPr>
        <p:txBody>
          <a:bodyPr>
            <a:spAutoFit/>
          </a:bodyPr>
          <a:lstStyle/>
          <a:p>
            <a:pPr>
              <a:lnSpc>
                <a:spcPct val="130000"/>
              </a:lnSpc>
            </a:pPr>
            <a:r>
              <a:rPr lang="fr-FR" b="1" dirty="0"/>
              <a:t>Arrivée à l'hôpital :</a:t>
            </a:r>
          </a:p>
          <a:p>
            <a:pPr>
              <a:lnSpc>
                <a:spcPct val="130000"/>
              </a:lnSpc>
              <a:buFontTx/>
              <a:buChar char="•"/>
            </a:pPr>
            <a:r>
              <a:rPr lang="fr-FR" dirty="0"/>
              <a:t> Vérification des critères d'éligibilité</a:t>
            </a:r>
            <a:endParaRPr lang="fr-FR" b="1" dirty="0">
              <a:solidFill>
                <a:srgbClr val="CC99FF"/>
              </a:solidFill>
            </a:endParaRPr>
          </a:p>
          <a:p>
            <a:pPr>
              <a:lnSpc>
                <a:spcPct val="130000"/>
              </a:lnSpc>
              <a:buFontTx/>
              <a:buChar char="•"/>
            </a:pPr>
            <a:r>
              <a:rPr lang="fr-FR" dirty="0"/>
              <a:t> </a:t>
            </a:r>
            <a:r>
              <a:rPr lang="fr-FR" b="1" dirty="0">
                <a:solidFill>
                  <a:srgbClr val="FF0000"/>
                </a:solidFill>
              </a:rPr>
              <a:t>Test d'asystolie        5’ continues</a:t>
            </a:r>
            <a:endParaRPr lang="fr-FR" dirty="0">
              <a:solidFill>
                <a:srgbClr val="FF0000"/>
              </a:solidFill>
            </a:endParaRPr>
          </a:p>
          <a:p>
            <a:pPr marL="177800" lvl="1" indent="-177800">
              <a:lnSpc>
                <a:spcPct val="130000"/>
              </a:lnSpc>
              <a:buFont typeface="Arial" charset="0"/>
              <a:buChar char="•"/>
            </a:pPr>
            <a:r>
              <a:rPr lang="fr-FR" b="1" dirty="0"/>
              <a:t>Temps de </a:t>
            </a:r>
            <a:r>
              <a:rPr lang="fr-FR" b="1" dirty="0" err="1"/>
              <a:t>canulation</a:t>
            </a:r>
            <a:r>
              <a:rPr lang="fr-FR" b="1" dirty="0"/>
              <a:t> </a:t>
            </a:r>
            <a:r>
              <a:rPr lang="fr-FR" dirty="0"/>
              <a:t>pour la préservation    des organes</a:t>
            </a:r>
          </a:p>
          <a:p>
            <a:pPr marL="177800" lvl="1" indent="-177800">
              <a:lnSpc>
                <a:spcPct val="130000"/>
              </a:lnSpc>
            </a:pPr>
            <a:r>
              <a:rPr lang="fr-FR" dirty="0"/>
              <a:t>- CRN</a:t>
            </a:r>
          </a:p>
          <a:p>
            <a:pPr marL="177800" lvl="1" indent="-177800">
              <a:lnSpc>
                <a:spcPct val="130000"/>
              </a:lnSpc>
              <a:buFontTx/>
              <a:buChar char="-"/>
            </a:pPr>
            <a:r>
              <a:rPr lang="fr-FR" dirty="0"/>
              <a:t> Sonde de Gillot</a:t>
            </a:r>
          </a:p>
          <a:p>
            <a:pPr>
              <a:lnSpc>
                <a:spcPct val="130000"/>
              </a:lnSpc>
              <a:buFontTx/>
              <a:buChar char="•"/>
            </a:pPr>
            <a:r>
              <a:rPr lang="fr-FR" dirty="0"/>
              <a:t> Préservation des organes</a:t>
            </a:r>
          </a:p>
          <a:p>
            <a:pPr marL="177800" lvl="1" indent="-177800">
              <a:lnSpc>
                <a:spcPct val="130000"/>
              </a:lnSpc>
              <a:buFontTx/>
              <a:buChar char="-"/>
            </a:pPr>
            <a:endParaRPr lang="fr-FR" dirty="0">
              <a:solidFill>
                <a:schemeClr val="hlink"/>
              </a:solidFill>
            </a:endParaRPr>
          </a:p>
        </p:txBody>
      </p:sp>
      <p:sp>
        <p:nvSpPr>
          <p:cNvPr id="33795" name="Rectangle 3"/>
          <p:cNvSpPr>
            <a:spLocks noChangeArrowheads="1"/>
          </p:cNvSpPr>
          <p:nvPr/>
        </p:nvSpPr>
        <p:spPr bwMode="auto">
          <a:xfrm>
            <a:off x="6227763" y="3543300"/>
            <a:ext cx="287337" cy="215900"/>
          </a:xfrm>
          <a:prstGeom prst="rect">
            <a:avLst/>
          </a:prstGeom>
          <a:solidFill>
            <a:srgbClr val="FF0000">
              <a:alpha val="47842"/>
            </a:srgbClr>
          </a:solidFill>
          <a:ln w="9525">
            <a:noFill/>
            <a:miter lim="800000"/>
            <a:headEnd/>
            <a:tailEnd/>
          </a:ln>
        </p:spPr>
        <p:txBody>
          <a:bodyPr wrap="none" anchor="ctr"/>
          <a:lstStyle/>
          <a:p>
            <a:endParaRPr lang="fr-FR"/>
          </a:p>
        </p:txBody>
      </p:sp>
      <p:sp>
        <p:nvSpPr>
          <p:cNvPr id="33796" name="Rectangle 4"/>
          <p:cNvSpPr>
            <a:spLocks noChangeArrowheads="1"/>
          </p:cNvSpPr>
          <p:nvPr/>
        </p:nvSpPr>
        <p:spPr bwMode="auto">
          <a:xfrm>
            <a:off x="6248400" y="4191000"/>
            <a:ext cx="762000" cy="228600"/>
          </a:xfrm>
          <a:prstGeom prst="rect">
            <a:avLst/>
          </a:prstGeom>
          <a:solidFill>
            <a:srgbClr val="008000">
              <a:alpha val="49019"/>
            </a:srgbClr>
          </a:solidFill>
          <a:ln w="9525">
            <a:solidFill>
              <a:srgbClr val="008000"/>
            </a:solidFill>
            <a:miter lim="800000"/>
            <a:headEnd/>
            <a:tailEnd/>
          </a:ln>
        </p:spPr>
        <p:txBody>
          <a:bodyPr wrap="none" anchor="ctr"/>
          <a:lstStyle/>
          <a:p>
            <a:endParaRPr lang="fr-FR"/>
          </a:p>
        </p:txBody>
      </p:sp>
      <p:sp>
        <p:nvSpPr>
          <p:cNvPr id="75781" name="Rectangle 5"/>
          <p:cNvSpPr>
            <a:spLocks noGrp="1" noChangeArrowheads="1"/>
          </p:cNvSpPr>
          <p:nvPr>
            <p:ph type="title"/>
          </p:nvPr>
        </p:nvSpPr>
        <p:spPr>
          <a:xfrm>
            <a:off x="533400" y="381000"/>
            <a:ext cx="8229600" cy="668338"/>
          </a:xfrm>
        </p:spPr>
        <p:txBody>
          <a:bodyPr>
            <a:normAutofit fontScale="90000"/>
          </a:bodyPr>
          <a:lstStyle/>
          <a:p>
            <a:pPr eaLnBrk="1" hangingPunct="1"/>
            <a:r>
              <a:rPr lang="fr-FR" sz="4000" smtClean="0"/>
              <a:t>Organisation ... la montre !</a:t>
            </a:r>
          </a:p>
        </p:txBody>
      </p:sp>
      <p:sp>
        <p:nvSpPr>
          <p:cNvPr id="75782" name="Line 6"/>
          <p:cNvSpPr>
            <a:spLocks noChangeShapeType="1"/>
          </p:cNvSpPr>
          <p:nvPr/>
        </p:nvSpPr>
        <p:spPr bwMode="auto">
          <a:xfrm>
            <a:off x="755650" y="2273300"/>
            <a:ext cx="7993063" cy="0"/>
          </a:xfrm>
          <a:prstGeom prst="line">
            <a:avLst/>
          </a:prstGeom>
          <a:noFill/>
          <a:ln w="9525" cap="rnd">
            <a:solidFill>
              <a:schemeClr val="tx1"/>
            </a:solidFill>
            <a:prstDash val="sysDot"/>
            <a:round/>
            <a:headEnd/>
            <a:tailEnd type="arrow" w="med" len="med"/>
          </a:ln>
        </p:spPr>
        <p:txBody>
          <a:bodyPr/>
          <a:lstStyle/>
          <a:p>
            <a:endParaRPr lang="fr-FR"/>
          </a:p>
        </p:txBody>
      </p:sp>
      <p:sp>
        <p:nvSpPr>
          <p:cNvPr id="75783" name="Text Box 7"/>
          <p:cNvSpPr txBox="1">
            <a:spLocks noChangeArrowheads="1"/>
          </p:cNvSpPr>
          <p:nvPr/>
        </p:nvSpPr>
        <p:spPr bwMode="auto">
          <a:xfrm>
            <a:off x="611188" y="2687638"/>
            <a:ext cx="1096962" cy="274637"/>
          </a:xfrm>
          <a:prstGeom prst="rect">
            <a:avLst/>
          </a:prstGeom>
          <a:noFill/>
          <a:ln w="9525">
            <a:noFill/>
            <a:miter lim="800000"/>
            <a:headEnd/>
            <a:tailEnd/>
          </a:ln>
        </p:spPr>
        <p:txBody>
          <a:bodyPr wrap="none">
            <a:spAutoFit/>
          </a:bodyPr>
          <a:lstStyle/>
          <a:p>
            <a:r>
              <a:rPr lang="fr-FR" sz="1200"/>
              <a:t>Effondrement</a:t>
            </a:r>
          </a:p>
        </p:txBody>
      </p:sp>
      <p:sp>
        <p:nvSpPr>
          <p:cNvPr id="75784" name="Line 8"/>
          <p:cNvSpPr>
            <a:spLocks noChangeShapeType="1"/>
          </p:cNvSpPr>
          <p:nvPr/>
        </p:nvSpPr>
        <p:spPr bwMode="auto">
          <a:xfrm flipV="1">
            <a:off x="755650" y="2387600"/>
            <a:ext cx="0" cy="263525"/>
          </a:xfrm>
          <a:prstGeom prst="line">
            <a:avLst/>
          </a:prstGeom>
          <a:noFill/>
          <a:ln w="9525">
            <a:solidFill>
              <a:schemeClr val="tx1"/>
            </a:solidFill>
            <a:round/>
            <a:headEnd/>
            <a:tailEnd type="triangle" w="med" len="med"/>
          </a:ln>
        </p:spPr>
        <p:txBody>
          <a:bodyPr/>
          <a:lstStyle/>
          <a:p>
            <a:endParaRPr lang="fr-FR"/>
          </a:p>
        </p:txBody>
      </p:sp>
      <p:sp>
        <p:nvSpPr>
          <p:cNvPr id="75785" name="Rectangle 9"/>
          <p:cNvSpPr>
            <a:spLocks noChangeArrowheads="1"/>
          </p:cNvSpPr>
          <p:nvPr/>
        </p:nvSpPr>
        <p:spPr bwMode="auto">
          <a:xfrm>
            <a:off x="1414463" y="2133600"/>
            <a:ext cx="2941637" cy="179388"/>
          </a:xfrm>
          <a:prstGeom prst="rect">
            <a:avLst/>
          </a:prstGeom>
          <a:solidFill>
            <a:srgbClr val="FFC407">
              <a:alpha val="49019"/>
            </a:srgbClr>
          </a:solidFill>
          <a:ln w="9525">
            <a:noFill/>
            <a:miter lim="800000"/>
            <a:headEnd/>
            <a:tailEnd/>
          </a:ln>
        </p:spPr>
        <p:txBody>
          <a:bodyPr wrap="none" anchor="ctr"/>
          <a:lstStyle/>
          <a:p>
            <a:endParaRPr lang="fr-FR"/>
          </a:p>
        </p:txBody>
      </p:sp>
      <p:sp>
        <p:nvSpPr>
          <p:cNvPr id="75786" name="Text Box 10"/>
          <p:cNvSpPr txBox="1">
            <a:spLocks noChangeArrowheads="1"/>
          </p:cNvSpPr>
          <p:nvPr/>
        </p:nvSpPr>
        <p:spPr bwMode="auto">
          <a:xfrm>
            <a:off x="1789113" y="1844675"/>
            <a:ext cx="2020887" cy="336550"/>
          </a:xfrm>
          <a:prstGeom prst="rect">
            <a:avLst/>
          </a:prstGeom>
          <a:noFill/>
          <a:ln w="9525">
            <a:noFill/>
            <a:miter lim="800000"/>
            <a:headEnd/>
            <a:tailEnd/>
          </a:ln>
        </p:spPr>
        <p:txBody>
          <a:bodyPr wrap="none">
            <a:spAutoFit/>
          </a:bodyPr>
          <a:lstStyle/>
          <a:p>
            <a:r>
              <a:rPr lang="fr-FR" sz="1600" b="1">
                <a:solidFill>
                  <a:schemeClr val="bg2"/>
                </a:solidFill>
              </a:rPr>
              <a:t>RCP méd. &gt; 30 mn </a:t>
            </a:r>
          </a:p>
        </p:txBody>
      </p:sp>
      <p:sp>
        <p:nvSpPr>
          <p:cNvPr id="75787" name="Text Box 11"/>
          <p:cNvSpPr txBox="1">
            <a:spLocks noChangeArrowheads="1"/>
          </p:cNvSpPr>
          <p:nvPr/>
        </p:nvSpPr>
        <p:spPr bwMode="auto">
          <a:xfrm>
            <a:off x="457200" y="1371600"/>
            <a:ext cx="1468438" cy="461963"/>
          </a:xfrm>
          <a:prstGeom prst="rect">
            <a:avLst/>
          </a:prstGeom>
          <a:noFill/>
          <a:ln w="9525">
            <a:noFill/>
            <a:miter lim="800000"/>
            <a:headEnd/>
            <a:tailEnd/>
          </a:ln>
        </p:spPr>
        <p:txBody>
          <a:bodyPr wrap="none">
            <a:spAutoFit/>
          </a:bodyPr>
          <a:lstStyle/>
          <a:p>
            <a:r>
              <a:rPr lang="fr-FR" sz="1200" dirty="0"/>
              <a:t>&lt; 15 mn foie + rein</a:t>
            </a:r>
          </a:p>
          <a:p>
            <a:r>
              <a:rPr lang="fr-FR" sz="1200" dirty="0"/>
              <a:t>&lt; 30 min rein</a:t>
            </a:r>
          </a:p>
        </p:txBody>
      </p:sp>
      <p:sp>
        <p:nvSpPr>
          <p:cNvPr id="33804" name="Rectangle 12"/>
          <p:cNvSpPr>
            <a:spLocks noChangeArrowheads="1"/>
          </p:cNvSpPr>
          <p:nvPr/>
        </p:nvSpPr>
        <p:spPr bwMode="auto">
          <a:xfrm>
            <a:off x="4800600" y="2133600"/>
            <a:ext cx="1295400" cy="179388"/>
          </a:xfrm>
          <a:prstGeom prst="rect">
            <a:avLst/>
          </a:prstGeom>
          <a:solidFill>
            <a:srgbClr val="008000">
              <a:alpha val="49019"/>
            </a:srgbClr>
          </a:solidFill>
          <a:ln w="9525">
            <a:solidFill>
              <a:srgbClr val="008000"/>
            </a:solidFill>
            <a:miter lim="800000"/>
            <a:headEnd/>
            <a:tailEnd/>
          </a:ln>
        </p:spPr>
        <p:txBody>
          <a:bodyPr wrap="none" anchor="ctr"/>
          <a:lstStyle/>
          <a:p>
            <a:endParaRPr lang="fr-FR"/>
          </a:p>
        </p:txBody>
      </p:sp>
      <p:sp>
        <p:nvSpPr>
          <p:cNvPr id="33805" name="Text Box 13"/>
          <p:cNvSpPr txBox="1">
            <a:spLocks noChangeArrowheads="1"/>
          </p:cNvSpPr>
          <p:nvPr/>
        </p:nvSpPr>
        <p:spPr bwMode="auto">
          <a:xfrm>
            <a:off x="2124075" y="2705100"/>
            <a:ext cx="1350963" cy="274638"/>
          </a:xfrm>
          <a:prstGeom prst="rect">
            <a:avLst/>
          </a:prstGeom>
          <a:noFill/>
          <a:ln w="9525">
            <a:noFill/>
            <a:miter lim="800000"/>
            <a:headEnd/>
            <a:tailEnd/>
          </a:ln>
        </p:spPr>
        <p:txBody>
          <a:bodyPr wrap="none">
            <a:spAutoFit/>
          </a:bodyPr>
          <a:lstStyle/>
          <a:p>
            <a:r>
              <a:rPr lang="fr-FR" sz="1200"/>
              <a:t>Echec RCP med.</a:t>
            </a:r>
          </a:p>
        </p:txBody>
      </p:sp>
      <p:sp>
        <p:nvSpPr>
          <p:cNvPr id="33806" name="Line 14"/>
          <p:cNvSpPr>
            <a:spLocks noChangeShapeType="1"/>
          </p:cNvSpPr>
          <p:nvPr/>
        </p:nvSpPr>
        <p:spPr bwMode="auto">
          <a:xfrm flipV="1">
            <a:off x="2339975" y="2417763"/>
            <a:ext cx="0" cy="263525"/>
          </a:xfrm>
          <a:prstGeom prst="line">
            <a:avLst/>
          </a:prstGeom>
          <a:noFill/>
          <a:ln w="9525">
            <a:solidFill>
              <a:schemeClr val="tx1"/>
            </a:solidFill>
            <a:round/>
            <a:headEnd/>
            <a:tailEnd type="triangle" w="med" len="med"/>
          </a:ln>
        </p:spPr>
        <p:txBody>
          <a:bodyPr/>
          <a:lstStyle/>
          <a:p>
            <a:endParaRPr lang="fr-FR"/>
          </a:p>
        </p:txBody>
      </p:sp>
      <p:sp>
        <p:nvSpPr>
          <p:cNvPr id="33807" name="Rectangle 15"/>
          <p:cNvSpPr>
            <a:spLocks noChangeArrowheads="1"/>
          </p:cNvSpPr>
          <p:nvPr/>
        </p:nvSpPr>
        <p:spPr bwMode="auto">
          <a:xfrm>
            <a:off x="4356100" y="2133600"/>
            <a:ext cx="444500" cy="179388"/>
          </a:xfrm>
          <a:prstGeom prst="rect">
            <a:avLst/>
          </a:prstGeom>
          <a:solidFill>
            <a:srgbClr val="FF0000">
              <a:alpha val="50195"/>
            </a:srgbClr>
          </a:solidFill>
          <a:ln w="9525">
            <a:noFill/>
            <a:miter lim="800000"/>
            <a:headEnd/>
            <a:tailEnd/>
          </a:ln>
        </p:spPr>
        <p:txBody>
          <a:bodyPr wrap="none" anchor="ctr"/>
          <a:lstStyle/>
          <a:p>
            <a:endParaRPr lang="fr-FR"/>
          </a:p>
        </p:txBody>
      </p:sp>
      <p:sp>
        <p:nvSpPr>
          <p:cNvPr id="33808" name="Line 16"/>
          <p:cNvSpPr>
            <a:spLocks noChangeShapeType="1"/>
          </p:cNvSpPr>
          <p:nvPr/>
        </p:nvSpPr>
        <p:spPr bwMode="auto">
          <a:xfrm flipV="1">
            <a:off x="4356100" y="2417763"/>
            <a:ext cx="0" cy="263525"/>
          </a:xfrm>
          <a:prstGeom prst="line">
            <a:avLst/>
          </a:prstGeom>
          <a:noFill/>
          <a:ln w="9525">
            <a:solidFill>
              <a:schemeClr val="tx1"/>
            </a:solidFill>
            <a:round/>
            <a:headEnd/>
            <a:tailEnd type="triangle" w="med" len="med"/>
          </a:ln>
        </p:spPr>
        <p:txBody>
          <a:bodyPr/>
          <a:lstStyle/>
          <a:p>
            <a:endParaRPr lang="fr-FR"/>
          </a:p>
        </p:txBody>
      </p:sp>
      <p:grpSp>
        <p:nvGrpSpPr>
          <p:cNvPr id="2" name="Group 17"/>
          <p:cNvGrpSpPr>
            <a:grpSpLocks/>
          </p:cNvGrpSpPr>
          <p:nvPr/>
        </p:nvGrpSpPr>
        <p:grpSpPr bwMode="auto">
          <a:xfrm>
            <a:off x="682625" y="1295400"/>
            <a:ext cx="5413375" cy="504825"/>
            <a:chOff x="340" y="935"/>
            <a:chExt cx="4808" cy="318"/>
          </a:xfrm>
        </p:grpSpPr>
        <p:sp>
          <p:nvSpPr>
            <p:cNvPr id="75805" name="Text Box 18"/>
            <p:cNvSpPr txBox="1">
              <a:spLocks noChangeArrowheads="1"/>
            </p:cNvSpPr>
            <p:nvPr/>
          </p:nvSpPr>
          <p:spPr bwMode="auto">
            <a:xfrm>
              <a:off x="2201" y="1001"/>
              <a:ext cx="1196" cy="252"/>
            </a:xfrm>
            <a:prstGeom prst="rect">
              <a:avLst/>
            </a:prstGeom>
            <a:noFill/>
            <a:ln w="9525">
              <a:noFill/>
              <a:round/>
              <a:headEnd/>
              <a:tailEnd/>
            </a:ln>
          </p:spPr>
          <p:txBody>
            <a:bodyPr>
              <a:spAutoFit/>
            </a:bodyPr>
            <a:lstStyle/>
            <a:p>
              <a:r>
                <a:rPr lang="fr-FR" sz="2000" b="1">
                  <a:solidFill>
                    <a:srgbClr val="FF0000"/>
                  </a:solidFill>
                </a:rPr>
                <a:t>&lt; 150 min</a:t>
              </a:r>
            </a:p>
          </p:txBody>
        </p:sp>
        <p:sp>
          <p:nvSpPr>
            <p:cNvPr id="75806" name="Line 19"/>
            <p:cNvSpPr>
              <a:spLocks noChangeShapeType="1"/>
            </p:cNvSpPr>
            <p:nvPr/>
          </p:nvSpPr>
          <p:spPr bwMode="auto">
            <a:xfrm flipH="1">
              <a:off x="340" y="935"/>
              <a:ext cx="1860" cy="0"/>
            </a:xfrm>
            <a:prstGeom prst="line">
              <a:avLst/>
            </a:prstGeom>
            <a:noFill/>
            <a:ln w="9525">
              <a:noFill/>
              <a:round/>
              <a:headEnd/>
              <a:tailEnd type="triangle" w="med" len="med"/>
            </a:ln>
          </p:spPr>
          <p:txBody>
            <a:bodyPr/>
            <a:lstStyle/>
            <a:p>
              <a:endParaRPr lang="fr-FR"/>
            </a:p>
          </p:txBody>
        </p:sp>
        <p:sp>
          <p:nvSpPr>
            <p:cNvPr id="75807" name="Line 20"/>
            <p:cNvSpPr>
              <a:spLocks noChangeShapeType="1"/>
            </p:cNvSpPr>
            <p:nvPr/>
          </p:nvSpPr>
          <p:spPr bwMode="auto">
            <a:xfrm flipH="1">
              <a:off x="3288" y="935"/>
              <a:ext cx="1860" cy="0"/>
            </a:xfrm>
            <a:prstGeom prst="line">
              <a:avLst/>
            </a:prstGeom>
            <a:noFill/>
            <a:ln w="9525">
              <a:noFill/>
              <a:round/>
              <a:headEnd type="triangle" w="med" len="med"/>
              <a:tailEnd/>
            </a:ln>
          </p:spPr>
          <p:txBody>
            <a:bodyPr/>
            <a:lstStyle/>
            <a:p>
              <a:endParaRPr lang="fr-FR"/>
            </a:p>
          </p:txBody>
        </p:sp>
      </p:grpSp>
      <p:sp>
        <p:nvSpPr>
          <p:cNvPr id="33813" name="Text Box 21"/>
          <p:cNvSpPr txBox="1">
            <a:spLocks noChangeArrowheads="1"/>
          </p:cNvSpPr>
          <p:nvPr/>
        </p:nvSpPr>
        <p:spPr bwMode="auto">
          <a:xfrm>
            <a:off x="4419600" y="5791200"/>
            <a:ext cx="3671888" cy="925513"/>
          </a:xfrm>
          <a:prstGeom prst="rect">
            <a:avLst/>
          </a:prstGeom>
          <a:noFill/>
          <a:ln w="9525">
            <a:solidFill>
              <a:schemeClr val="tx1"/>
            </a:solidFill>
            <a:miter lim="800000"/>
            <a:headEnd/>
            <a:tailEnd/>
          </a:ln>
        </p:spPr>
        <p:txBody>
          <a:bodyPr>
            <a:spAutoFit/>
          </a:bodyPr>
          <a:lstStyle/>
          <a:p>
            <a:pPr algn="ctr">
              <a:buFontTx/>
              <a:buChar char="•"/>
            </a:pPr>
            <a:r>
              <a:rPr lang="fr-FR"/>
              <a:t> Consulter le RNR</a:t>
            </a:r>
          </a:p>
          <a:p>
            <a:pPr algn="ctr">
              <a:buFontTx/>
              <a:buChar char="•"/>
            </a:pPr>
            <a:r>
              <a:rPr lang="fr-FR"/>
              <a:t> Levée d'opposition </a:t>
            </a:r>
          </a:p>
          <a:p>
            <a:pPr algn="ctr">
              <a:buFontTx/>
              <a:buChar char="•"/>
            </a:pPr>
            <a:r>
              <a:rPr lang="fr-FR"/>
              <a:t> Témoignage des proches</a:t>
            </a:r>
          </a:p>
        </p:txBody>
      </p:sp>
      <p:sp>
        <p:nvSpPr>
          <p:cNvPr id="33814" name="Text Box 22"/>
          <p:cNvSpPr txBox="1">
            <a:spLocks noChangeArrowheads="1"/>
          </p:cNvSpPr>
          <p:nvPr/>
        </p:nvSpPr>
        <p:spPr bwMode="auto">
          <a:xfrm>
            <a:off x="1828800" y="3573463"/>
            <a:ext cx="1630363" cy="1200150"/>
          </a:xfrm>
          <a:prstGeom prst="rect">
            <a:avLst/>
          </a:prstGeom>
          <a:noFill/>
          <a:ln w="9525">
            <a:noFill/>
            <a:miter lim="800000"/>
            <a:headEnd/>
            <a:tailEnd/>
          </a:ln>
        </p:spPr>
        <p:txBody>
          <a:bodyPr>
            <a:spAutoFit/>
          </a:bodyPr>
          <a:lstStyle/>
          <a:p>
            <a:pPr algn="ctr"/>
            <a:r>
              <a:rPr lang="fr-FR"/>
              <a:t>Mise en </a:t>
            </a:r>
          </a:p>
          <a:p>
            <a:pPr algn="ctr"/>
            <a:r>
              <a:rPr lang="fr-FR"/>
              <a:t>alerte des </a:t>
            </a:r>
          </a:p>
          <a:p>
            <a:pPr algn="ctr"/>
            <a:r>
              <a:rPr lang="fr-FR"/>
              <a:t>équipes</a:t>
            </a:r>
          </a:p>
          <a:p>
            <a:pPr algn="ctr"/>
            <a:r>
              <a:rPr lang="fr-FR"/>
              <a:t>hospitalières</a:t>
            </a:r>
          </a:p>
        </p:txBody>
      </p:sp>
      <p:sp>
        <p:nvSpPr>
          <p:cNvPr id="33815" name="Line 23"/>
          <p:cNvSpPr>
            <a:spLocks noChangeShapeType="1"/>
          </p:cNvSpPr>
          <p:nvPr/>
        </p:nvSpPr>
        <p:spPr bwMode="auto">
          <a:xfrm>
            <a:off x="2649538" y="2997200"/>
            <a:ext cx="0" cy="576263"/>
          </a:xfrm>
          <a:prstGeom prst="line">
            <a:avLst/>
          </a:prstGeom>
          <a:noFill/>
          <a:ln w="9525">
            <a:solidFill>
              <a:schemeClr val="tx1"/>
            </a:solidFill>
            <a:round/>
            <a:headEnd/>
            <a:tailEnd type="triangle" w="med" len="med"/>
          </a:ln>
        </p:spPr>
        <p:txBody>
          <a:bodyPr>
            <a:spAutoFit/>
          </a:bodyPr>
          <a:lstStyle/>
          <a:p>
            <a:endParaRPr lang="fr-FR"/>
          </a:p>
        </p:txBody>
      </p:sp>
      <p:sp>
        <p:nvSpPr>
          <p:cNvPr id="24" name="Rectangle 23"/>
          <p:cNvSpPr>
            <a:spLocks noChangeArrowheads="1"/>
          </p:cNvSpPr>
          <p:nvPr/>
        </p:nvSpPr>
        <p:spPr bwMode="auto">
          <a:xfrm>
            <a:off x="7315200" y="5334000"/>
            <a:ext cx="1066800" cy="228600"/>
          </a:xfrm>
          <a:prstGeom prst="rect">
            <a:avLst/>
          </a:prstGeom>
          <a:solidFill>
            <a:srgbClr val="0000CC"/>
          </a:solidFill>
          <a:ln w="9525">
            <a:solidFill>
              <a:srgbClr val="9393FC"/>
            </a:solidFill>
            <a:miter lim="800000"/>
            <a:headEnd/>
            <a:tailEnd/>
          </a:ln>
          <a:effectLst>
            <a:outerShdw dist="23000" dir="5400000" rotWithShape="0">
              <a:srgbClr val="808080">
                <a:alpha val="34999"/>
              </a:srgbClr>
            </a:outerShdw>
          </a:effectLst>
        </p:spPr>
        <p:txBody>
          <a:bodyPr anchor="ctr"/>
          <a:lstStyle/>
          <a:p>
            <a:pPr algn="ctr">
              <a:defRPr/>
            </a:pPr>
            <a:endParaRPr lang="fr-FR">
              <a:solidFill>
                <a:schemeClr val="lt1"/>
              </a:solidFill>
              <a:latin typeface="+mn-lt"/>
              <a:cs typeface="+mn-cs"/>
            </a:endParaRPr>
          </a:p>
        </p:txBody>
      </p:sp>
      <p:sp>
        <p:nvSpPr>
          <p:cNvPr id="25" name="Rectangle 24"/>
          <p:cNvSpPr>
            <a:spLocks noChangeArrowheads="1"/>
          </p:cNvSpPr>
          <p:nvPr/>
        </p:nvSpPr>
        <p:spPr bwMode="auto">
          <a:xfrm>
            <a:off x="6096000" y="2133600"/>
            <a:ext cx="2362200" cy="179388"/>
          </a:xfrm>
          <a:prstGeom prst="rect">
            <a:avLst/>
          </a:prstGeom>
          <a:solidFill>
            <a:srgbClr val="0000CC"/>
          </a:solidFill>
          <a:ln w="9525">
            <a:solidFill>
              <a:srgbClr val="9393FC"/>
            </a:solidFill>
            <a:miter lim="800000"/>
            <a:headEnd/>
            <a:tailEnd/>
          </a:ln>
          <a:effectLst>
            <a:outerShdw dist="23000" dir="5400000" rotWithShape="0">
              <a:srgbClr val="808080">
                <a:alpha val="34999"/>
              </a:srgbClr>
            </a:outerShdw>
          </a:effectLst>
        </p:spPr>
        <p:txBody>
          <a:bodyPr anchor="ctr"/>
          <a:lstStyle/>
          <a:p>
            <a:pPr algn="ctr">
              <a:defRPr/>
            </a:pPr>
            <a:endParaRPr lang="fr-FR">
              <a:solidFill>
                <a:schemeClr val="lt1"/>
              </a:solidFill>
              <a:latin typeface="+mn-lt"/>
              <a:cs typeface="+mn-cs"/>
            </a:endParaRPr>
          </a:p>
        </p:txBody>
      </p:sp>
      <p:sp>
        <p:nvSpPr>
          <p:cNvPr id="75799" name="Text Box 18"/>
          <p:cNvSpPr txBox="1">
            <a:spLocks noChangeArrowheads="1"/>
          </p:cNvSpPr>
          <p:nvPr/>
        </p:nvSpPr>
        <p:spPr bwMode="auto">
          <a:xfrm>
            <a:off x="6019800" y="1349375"/>
            <a:ext cx="2514600" cy="708025"/>
          </a:xfrm>
          <a:prstGeom prst="rect">
            <a:avLst/>
          </a:prstGeom>
          <a:noFill/>
          <a:ln w="9525">
            <a:noFill/>
            <a:miter lim="800000"/>
            <a:headEnd/>
            <a:tailEnd/>
          </a:ln>
        </p:spPr>
        <p:txBody>
          <a:bodyPr>
            <a:spAutoFit/>
          </a:bodyPr>
          <a:lstStyle/>
          <a:p>
            <a:pPr algn="ctr"/>
            <a:r>
              <a:rPr lang="fr-FR" sz="2000" b="1">
                <a:solidFill>
                  <a:srgbClr val="FF0000"/>
                </a:solidFill>
              </a:rPr>
              <a:t>&lt; 180 (Gillot) ou </a:t>
            </a:r>
          </a:p>
          <a:p>
            <a:pPr algn="ctr"/>
            <a:r>
              <a:rPr lang="fr-FR" sz="2000" b="1">
                <a:solidFill>
                  <a:srgbClr val="FF0000"/>
                </a:solidFill>
              </a:rPr>
              <a:t> 240 min (CRN) </a:t>
            </a:r>
          </a:p>
        </p:txBody>
      </p:sp>
      <p:cxnSp>
        <p:nvCxnSpPr>
          <p:cNvPr id="31" name="Connecteur droit avec flèche 30"/>
          <p:cNvCxnSpPr>
            <a:cxnSpLocks noChangeShapeType="1"/>
          </p:cNvCxnSpPr>
          <p:nvPr/>
        </p:nvCxnSpPr>
        <p:spPr bwMode="auto">
          <a:xfrm>
            <a:off x="6096000" y="1371600"/>
            <a:ext cx="2362200" cy="1588"/>
          </a:xfrm>
          <a:prstGeom prst="straightConnector1">
            <a:avLst/>
          </a:prstGeom>
          <a:noFill/>
          <a:ln w="9525">
            <a:solidFill>
              <a:schemeClr val="tx1"/>
            </a:solidFill>
            <a:round/>
            <a:headEnd type="arrow" w="med" len="med"/>
            <a:tailEnd type="arrow" w="med" len="med"/>
          </a:ln>
          <a:effectLst>
            <a:outerShdw dist="20000" dir="5400000" rotWithShape="0">
              <a:srgbClr val="808080">
                <a:alpha val="37999"/>
              </a:srgbClr>
            </a:outerShdw>
          </a:effectLst>
        </p:spPr>
      </p:cxnSp>
      <p:cxnSp>
        <p:nvCxnSpPr>
          <p:cNvPr id="33" name="Connecteur droit avec flèche 32"/>
          <p:cNvCxnSpPr>
            <a:cxnSpLocks noChangeShapeType="1"/>
          </p:cNvCxnSpPr>
          <p:nvPr/>
        </p:nvCxnSpPr>
        <p:spPr bwMode="auto">
          <a:xfrm>
            <a:off x="762000" y="1371600"/>
            <a:ext cx="5334000" cy="1588"/>
          </a:xfrm>
          <a:prstGeom prst="straightConnector1">
            <a:avLst/>
          </a:prstGeom>
          <a:noFill/>
          <a:ln w="9525">
            <a:solidFill>
              <a:schemeClr val="tx1"/>
            </a:solidFill>
            <a:round/>
            <a:headEnd type="arrow" w="med" len="med"/>
            <a:tailEnd type="arrow" w="med" len="med"/>
          </a:ln>
          <a:effectLst>
            <a:outerShdw dist="20000" dir="5400000" rotWithShape="0">
              <a:srgbClr val="808080">
                <a:alpha val="37999"/>
              </a:srgbClr>
            </a:outerShdw>
          </a:effectLst>
        </p:spPr>
      </p:cxnSp>
      <p:sp>
        <p:nvSpPr>
          <p:cNvPr id="40" name="Flèche vers la droite 39"/>
          <p:cNvSpPr>
            <a:spLocks noChangeArrowheads="1"/>
          </p:cNvSpPr>
          <p:nvPr/>
        </p:nvSpPr>
        <p:spPr bwMode="auto">
          <a:xfrm>
            <a:off x="8077200" y="3581400"/>
            <a:ext cx="228600" cy="152400"/>
          </a:xfrm>
          <a:prstGeom prst="rightArrow">
            <a:avLst>
              <a:gd name="adj1" fmla="val 50000"/>
              <a:gd name="adj2" fmla="val 50000"/>
            </a:avLst>
          </a:prstGeom>
          <a:solidFill>
            <a:srgbClr val="FF0000"/>
          </a:solidFill>
          <a:ln w="9525">
            <a:solidFill>
              <a:srgbClr val="9393FC"/>
            </a:solidFill>
            <a:miter lim="800000"/>
            <a:headEnd/>
            <a:tailEnd/>
          </a:ln>
          <a:effectLst>
            <a:outerShdw dist="38100" dir="2700000" algn="br" rotWithShape="0">
              <a:srgbClr val="808080">
                <a:alpha val="42999"/>
              </a:srgbClr>
            </a:outerShdw>
          </a:effectLst>
        </p:spPr>
        <p:txBody>
          <a:bodyPr anchor="ctr"/>
          <a:lstStyle/>
          <a:p>
            <a:pPr algn="ctr">
              <a:defRPr/>
            </a:pPr>
            <a:endParaRPr lang="fr-FR">
              <a:solidFill>
                <a:schemeClr val="lt1"/>
              </a:solidFill>
              <a:latin typeface="+mn-lt"/>
              <a:cs typeface="+mn-cs"/>
            </a:endParaRPr>
          </a:p>
        </p:txBody>
      </p:sp>
      <p:sp>
        <p:nvSpPr>
          <p:cNvPr id="75803" name="ZoneTexte 40"/>
          <p:cNvSpPr txBox="1">
            <a:spLocks noChangeArrowheads="1"/>
          </p:cNvSpPr>
          <p:nvPr/>
        </p:nvSpPr>
        <p:spPr bwMode="auto">
          <a:xfrm>
            <a:off x="8382000" y="3429000"/>
            <a:ext cx="517525" cy="369888"/>
          </a:xfrm>
          <a:prstGeom prst="rect">
            <a:avLst/>
          </a:prstGeom>
          <a:noFill/>
          <a:ln w="9525">
            <a:noFill/>
            <a:miter lim="800000"/>
            <a:headEnd/>
            <a:tailEnd/>
          </a:ln>
        </p:spPr>
        <p:txBody>
          <a:bodyPr wrap="none">
            <a:spAutoFit/>
          </a:bodyPr>
          <a:lstStyle/>
          <a:p>
            <a:r>
              <a:rPr lang="fr-FR" b="1">
                <a:solidFill>
                  <a:srgbClr val="FF0000"/>
                </a:solidFill>
              </a:rPr>
              <a:t>DC</a:t>
            </a:r>
          </a:p>
        </p:txBody>
      </p:sp>
      <p:cxnSp>
        <p:nvCxnSpPr>
          <p:cNvPr id="38" name="Connecteur droit avec flèche 37"/>
          <p:cNvCxnSpPr>
            <a:cxnSpLocks noChangeShapeType="1"/>
          </p:cNvCxnSpPr>
          <p:nvPr/>
        </p:nvCxnSpPr>
        <p:spPr bwMode="auto">
          <a:xfrm>
            <a:off x="762000" y="1905000"/>
            <a:ext cx="685800" cy="1588"/>
          </a:xfrm>
          <a:prstGeom prst="straightConnector1">
            <a:avLst/>
          </a:prstGeom>
          <a:noFill/>
          <a:ln w="9525">
            <a:solidFill>
              <a:schemeClr val="tx1"/>
            </a:solidFill>
            <a:round/>
            <a:headEnd type="arrow" w="med" len="med"/>
            <a:tailEnd type="arrow" w="med" len="med"/>
          </a:ln>
          <a:effectLst>
            <a:outerShdw dist="20000" dir="5400000" rotWithShape="0">
              <a:srgbClr val="808080">
                <a:alpha val="37999"/>
              </a:srgbClr>
            </a:outerShdw>
          </a:effectLst>
        </p:spPr>
      </p:cxnSp>
      <p:pic>
        <p:nvPicPr>
          <p:cNvPr id="32" name="Picture 8" descr="&#10;chrono.gif                                                     00003E10&#10;family Sauval                  ABA78158:"/>
          <p:cNvPicPr>
            <a:picLocks noChangeAspect="1" noChangeArrowheads="1"/>
          </p:cNvPicPr>
          <p:nvPr/>
        </p:nvPicPr>
        <p:blipFill>
          <a:blip r:embed="rId2"/>
          <a:srcRect/>
          <a:stretch>
            <a:fillRect/>
          </a:stretch>
        </p:blipFill>
        <p:spPr bwMode="auto">
          <a:xfrm>
            <a:off x="214282" y="142853"/>
            <a:ext cx="1018656" cy="928694"/>
          </a:xfrm>
          <a:prstGeom prst="rect">
            <a:avLst/>
          </a:prstGeom>
          <a:noFill/>
          <a:ln w="57150">
            <a:solidFill>
              <a:srgbClr val="FFFF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80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8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38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80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380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80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794">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794">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794">
                                            <p:txEl>
                                              <p:pRg st="2" end="2"/>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379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80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3794">
                                            <p:txEl>
                                              <p:pRg st="3" end="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3794">
                                            <p:txEl>
                                              <p:pRg st="4" end="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3794">
                                            <p:txEl>
                                              <p:pRg st="5" end="5"/>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3794">
                                            <p:txEl>
                                              <p:pRg st="6" end="6"/>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379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381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animBg="1"/>
      <p:bldP spid="33796" grpId="0" animBg="1"/>
      <p:bldP spid="33804" grpId="0" animBg="1"/>
      <p:bldP spid="33805" grpId="0"/>
      <p:bldP spid="33806" grpId="0" animBg="1"/>
      <p:bldP spid="33807" grpId="0" animBg="1"/>
      <p:bldP spid="33808" grpId="0" animBg="1"/>
      <p:bldP spid="33813" grpId="0" animBg="1"/>
      <p:bldP spid="33814" grpId="0"/>
      <p:bldP spid="338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4211638" y="3371850"/>
            <a:ext cx="4932362" cy="1892826"/>
          </a:xfrm>
          <a:prstGeom prst="rect">
            <a:avLst/>
          </a:prstGeom>
          <a:noFill/>
          <a:ln w="9525">
            <a:noFill/>
            <a:round/>
            <a:headEnd/>
            <a:tailEnd/>
          </a:ln>
        </p:spPr>
        <p:txBody>
          <a:bodyPr>
            <a:spAutoFit/>
          </a:bodyPr>
          <a:lstStyle/>
          <a:p>
            <a:pPr>
              <a:lnSpc>
                <a:spcPct val="130000"/>
              </a:lnSpc>
            </a:pPr>
            <a:r>
              <a:rPr lang="fr-FR" b="1" dirty="0"/>
              <a:t>Arrivée à l'hôpital :</a:t>
            </a:r>
          </a:p>
          <a:p>
            <a:pPr>
              <a:lnSpc>
                <a:spcPct val="130000"/>
              </a:lnSpc>
              <a:buFontTx/>
              <a:buChar char="•"/>
            </a:pPr>
            <a:r>
              <a:rPr lang="fr-FR" dirty="0"/>
              <a:t> dosage des lactates</a:t>
            </a:r>
          </a:p>
          <a:p>
            <a:pPr>
              <a:lnSpc>
                <a:spcPct val="130000"/>
              </a:lnSpc>
              <a:buFont typeface="Arial" pitchFamily="34" charset="0"/>
              <a:buChar char="•"/>
            </a:pPr>
            <a:r>
              <a:rPr lang="fr-FR" dirty="0">
                <a:solidFill>
                  <a:srgbClr val="92D050"/>
                </a:solidFill>
              </a:rPr>
              <a:t> CEC thérapeutique</a:t>
            </a:r>
            <a:r>
              <a:rPr lang="fr-FR" dirty="0" smtClean="0">
                <a:solidFill>
                  <a:srgbClr val="92D050"/>
                </a:solidFill>
              </a:rPr>
              <a:t>?</a:t>
            </a:r>
          </a:p>
          <a:p>
            <a:pPr>
              <a:lnSpc>
                <a:spcPct val="130000"/>
              </a:lnSpc>
              <a:buFontTx/>
              <a:buChar char="•"/>
            </a:pPr>
            <a:r>
              <a:rPr lang="fr-FR" dirty="0" smtClean="0">
                <a:solidFill>
                  <a:srgbClr val="92D050"/>
                </a:solidFill>
              </a:rPr>
              <a:t> Angioplastie?</a:t>
            </a:r>
            <a:endParaRPr lang="fr-FR" dirty="0">
              <a:solidFill>
                <a:srgbClr val="92D050"/>
              </a:solidFill>
            </a:endParaRPr>
          </a:p>
          <a:p>
            <a:pPr marL="177800" lvl="1" indent="-177800">
              <a:lnSpc>
                <a:spcPct val="130000"/>
              </a:lnSpc>
              <a:buFontTx/>
              <a:buChar char="-"/>
            </a:pPr>
            <a:endParaRPr lang="fr-FR" dirty="0">
              <a:solidFill>
                <a:schemeClr val="hlink"/>
              </a:solidFill>
            </a:endParaRPr>
          </a:p>
        </p:txBody>
      </p:sp>
      <p:sp>
        <p:nvSpPr>
          <p:cNvPr id="76803" name="Rectangle 5"/>
          <p:cNvSpPr>
            <a:spLocks noGrp="1" noChangeArrowheads="1"/>
          </p:cNvSpPr>
          <p:nvPr>
            <p:ph type="title"/>
          </p:nvPr>
        </p:nvSpPr>
        <p:spPr>
          <a:xfrm>
            <a:off x="1428728" y="627063"/>
            <a:ext cx="7334272" cy="668337"/>
          </a:xfrm>
        </p:spPr>
        <p:txBody>
          <a:bodyPr>
            <a:normAutofit fontScale="90000"/>
          </a:bodyPr>
          <a:lstStyle/>
          <a:p>
            <a:pPr eaLnBrk="1" hangingPunct="1"/>
            <a:r>
              <a:rPr lang="fr-FR" sz="4000" dirty="0" err="1" smtClean="0"/>
              <a:t>RéOrganisation</a:t>
            </a:r>
            <a:r>
              <a:rPr lang="fr-FR" sz="4000" dirty="0" smtClean="0"/>
              <a:t>: intégration de la CEC dans la prise en charge?</a:t>
            </a:r>
          </a:p>
        </p:txBody>
      </p:sp>
      <p:sp>
        <p:nvSpPr>
          <p:cNvPr id="76804" name="Line 6"/>
          <p:cNvSpPr>
            <a:spLocks noChangeShapeType="1"/>
          </p:cNvSpPr>
          <p:nvPr/>
        </p:nvSpPr>
        <p:spPr bwMode="auto">
          <a:xfrm>
            <a:off x="755650" y="3011488"/>
            <a:ext cx="7993063" cy="0"/>
          </a:xfrm>
          <a:prstGeom prst="line">
            <a:avLst/>
          </a:prstGeom>
          <a:noFill/>
          <a:ln w="9525" cap="rnd">
            <a:solidFill>
              <a:schemeClr val="tx1"/>
            </a:solidFill>
            <a:prstDash val="sysDot"/>
            <a:round/>
            <a:headEnd/>
            <a:tailEnd type="arrow" w="med" len="med"/>
          </a:ln>
        </p:spPr>
        <p:txBody>
          <a:bodyPr/>
          <a:lstStyle/>
          <a:p>
            <a:endParaRPr lang="fr-FR"/>
          </a:p>
        </p:txBody>
      </p:sp>
      <p:sp>
        <p:nvSpPr>
          <p:cNvPr id="76805" name="Text Box 7"/>
          <p:cNvSpPr txBox="1">
            <a:spLocks noChangeArrowheads="1"/>
          </p:cNvSpPr>
          <p:nvPr/>
        </p:nvSpPr>
        <p:spPr bwMode="auto">
          <a:xfrm>
            <a:off x="611188" y="3425825"/>
            <a:ext cx="1096962" cy="274638"/>
          </a:xfrm>
          <a:prstGeom prst="rect">
            <a:avLst/>
          </a:prstGeom>
          <a:noFill/>
          <a:ln w="9525">
            <a:noFill/>
            <a:miter lim="800000"/>
            <a:headEnd/>
            <a:tailEnd/>
          </a:ln>
        </p:spPr>
        <p:txBody>
          <a:bodyPr wrap="none">
            <a:spAutoFit/>
          </a:bodyPr>
          <a:lstStyle/>
          <a:p>
            <a:r>
              <a:rPr lang="fr-FR" sz="1200"/>
              <a:t>Effondrement</a:t>
            </a:r>
          </a:p>
        </p:txBody>
      </p:sp>
      <p:sp>
        <p:nvSpPr>
          <p:cNvPr id="76806" name="Line 8"/>
          <p:cNvSpPr>
            <a:spLocks noChangeShapeType="1"/>
          </p:cNvSpPr>
          <p:nvPr/>
        </p:nvSpPr>
        <p:spPr bwMode="auto">
          <a:xfrm flipV="1">
            <a:off x="755650" y="3125788"/>
            <a:ext cx="0" cy="263525"/>
          </a:xfrm>
          <a:prstGeom prst="line">
            <a:avLst/>
          </a:prstGeom>
          <a:noFill/>
          <a:ln w="9525">
            <a:solidFill>
              <a:schemeClr val="tx1"/>
            </a:solidFill>
            <a:round/>
            <a:headEnd/>
            <a:tailEnd type="triangle" w="med" len="med"/>
          </a:ln>
        </p:spPr>
        <p:txBody>
          <a:bodyPr/>
          <a:lstStyle/>
          <a:p>
            <a:endParaRPr lang="fr-FR"/>
          </a:p>
        </p:txBody>
      </p:sp>
      <p:sp>
        <p:nvSpPr>
          <p:cNvPr id="76807" name="Rectangle 9"/>
          <p:cNvSpPr>
            <a:spLocks noChangeArrowheads="1"/>
          </p:cNvSpPr>
          <p:nvPr/>
        </p:nvSpPr>
        <p:spPr bwMode="auto">
          <a:xfrm>
            <a:off x="1414463" y="2871788"/>
            <a:ext cx="2941637" cy="179387"/>
          </a:xfrm>
          <a:prstGeom prst="rect">
            <a:avLst/>
          </a:prstGeom>
          <a:solidFill>
            <a:srgbClr val="FFC407">
              <a:alpha val="49019"/>
            </a:srgbClr>
          </a:solidFill>
          <a:ln w="9525">
            <a:noFill/>
            <a:miter lim="800000"/>
            <a:headEnd/>
            <a:tailEnd/>
          </a:ln>
        </p:spPr>
        <p:txBody>
          <a:bodyPr wrap="none" anchor="ctr"/>
          <a:lstStyle/>
          <a:p>
            <a:endParaRPr lang="fr-FR"/>
          </a:p>
        </p:txBody>
      </p:sp>
      <p:sp>
        <p:nvSpPr>
          <p:cNvPr id="33805" name="Text Box 13"/>
          <p:cNvSpPr txBox="1">
            <a:spLocks noChangeArrowheads="1"/>
          </p:cNvSpPr>
          <p:nvPr/>
        </p:nvSpPr>
        <p:spPr bwMode="auto">
          <a:xfrm>
            <a:off x="2124075" y="3443288"/>
            <a:ext cx="1350963" cy="274637"/>
          </a:xfrm>
          <a:prstGeom prst="rect">
            <a:avLst/>
          </a:prstGeom>
          <a:noFill/>
          <a:ln w="9525">
            <a:noFill/>
            <a:miter lim="800000"/>
            <a:headEnd/>
            <a:tailEnd/>
          </a:ln>
        </p:spPr>
        <p:txBody>
          <a:bodyPr wrap="none">
            <a:spAutoFit/>
          </a:bodyPr>
          <a:lstStyle/>
          <a:p>
            <a:r>
              <a:rPr lang="fr-FR" sz="1200"/>
              <a:t>Echec RCP med.</a:t>
            </a:r>
          </a:p>
        </p:txBody>
      </p:sp>
      <p:sp>
        <p:nvSpPr>
          <p:cNvPr id="33806" name="Line 14"/>
          <p:cNvSpPr>
            <a:spLocks noChangeShapeType="1"/>
          </p:cNvSpPr>
          <p:nvPr/>
        </p:nvSpPr>
        <p:spPr bwMode="auto">
          <a:xfrm flipV="1">
            <a:off x="2339975" y="3155950"/>
            <a:ext cx="0" cy="263525"/>
          </a:xfrm>
          <a:prstGeom prst="line">
            <a:avLst/>
          </a:prstGeom>
          <a:noFill/>
          <a:ln w="9525">
            <a:solidFill>
              <a:schemeClr val="tx1"/>
            </a:solidFill>
            <a:round/>
            <a:headEnd/>
            <a:tailEnd type="triangle" w="med" len="med"/>
          </a:ln>
        </p:spPr>
        <p:txBody>
          <a:bodyPr/>
          <a:lstStyle/>
          <a:p>
            <a:endParaRPr lang="fr-FR"/>
          </a:p>
        </p:txBody>
      </p:sp>
      <p:sp>
        <p:nvSpPr>
          <p:cNvPr id="33807" name="Rectangle 15"/>
          <p:cNvSpPr>
            <a:spLocks noChangeArrowheads="1"/>
          </p:cNvSpPr>
          <p:nvPr/>
        </p:nvSpPr>
        <p:spPr bwMode="auto">
          <a:xfrm>
            <a:off x="4356100" y="2871788"/>
            <a:ext cx="3873500" cy="228600"/>
          </a:xfrm>
          <a:prstGeom prst="rect">
            <a:avLst/>
          </a:prstGeom>
          <a:solidFill>
            <a:srgbClr val="FF0000">
              <a:alpha val="50195"/>
            </a:srgbClr>
          </a:solidFill>
          <a:ln w="9525">
            <a:noFill/>
            <a:miter lim="800000"/>
            <a:headEnd/>
            <a:tailEnd/>
          </a:ln>
        </p:spPr>
        <p:txBody>
          <a:bodyPr wrap="none" anchor="ctr"/>
          <a:lstStyle/>
          <a:p>
            <a:endParaRPr lang="fr-FR"/>
          </a:p>
        </p:txBody>
      </p:sp>
      <p:sp>
        <p:nvSpPr>
          <p:cNvPr id="33808" name="Line 16"/>
          <p:cNvSpPr>
            <a:spLocks noChangeShapeType="1"/>
          </p:cNvSpPr>
          <p:nvPr/>
        </p:nvSpPr>
        <p:spPr bwMode="auto">
          <a:xfrm flipV="1">
            <a:off x="4356100" y="3155950"/>
            <a:ext cx="0" cy="263525"/>
          </a:xfrm>
          <a:prstGeom prst="line">
            <a:avLst/>
          </a:prstGeom>
          <a:noFill/>
          <a:ln w="9525">
            <a:solidFill>
              <a:schemeClr val="tx1"/>
            </a:solidFill>
            <a:round/>
            <a:headEnd/>
            <a:tailEnd type="triangle" w="med" len="med"/>
          </a:ln>
        </p:spPr>
        <p:txBody>
          <a:bodyPr/>
          <a:lstStyle/>
          <a:p>
            <a:endParaRPr lang="fr-FR"/>
          </a:p>
        </p:txBody>
      </p:sp>
      <p:grpSp>
        <p:nvGrpSpPr>
          <p:cNvPr id="2" name="Group 17"/>
          <p:cNvGrpSpPr>
            <a:grpSpLocks/>
          </p:cNvGrpSpPr>
          <p:nvPr/>
        </p:nvGrpSpPr>
        <p:grpSpPr bwMode="auto">
          <a:xfrm>
            <a:off x="682625" y="2033588"/>
            <a:ext cx="5413375" cy="504825"/>
            <a:chOff x="340" y="935"/>
            <a:chExt cx="4808" cy="318"/>
          </a:xfrm>
        </p:grpSpPr>
        <p:sp>
          <p:nvSpPr>
            <p:cNvPr id="76819" name="Text Box 18"/>
            <p:cNvSpPr txBox="1">
              <a:spLocks noChangeArrowheads="1"/>
            </p:cNvSpPr>
            <p:nvPr/>
          </p:nvSpPr>
          <p:spPr bwMode="auto">
            <a:xfrm>
              <a:off x="1629" y="1001"/>
              <a:ext cx="1196" cy="252"/>
            </a:xfrm>
            <a:prstGeom prst="rect">
              <a:avLst/>
            </a:prstGeom>
            <a:noFill/>
            <a:ln w="9525">
              <a:noFill/>
              <a:round/>
              <a:headEnd/>
              <a:tailEnd/>
            </a:ln>
          </p:spPr>
          <p:txBody>
            <a:bodyPr>
              <a:spAutoFit/>
            </a:bodyPr>
            <a:lstStyle/>
            <a:p>
              <a:r>
                <a:rPr lang="fr-FR" sz="2000" b="1">
                  <a:solidFill>
                    <a:srgbClr val="FF0000"/>
                  </a:solidFill>
                </a:rPr>
                <a:t>&lt; 60 min</a:t>
              </a:r>
            </a:p>
          </p:txBody>
        </p:sp>
        <p:sp>
          <p:nvSpPr>
            <p:cNvPr id="76820" name="Line 19"/>
            <p:cNvSpPr>
              <a:spLocks noChangeShapeType="1"/>
            </p:cNvSpPr>
            <p:nvPr/>
          </p:nvSpPr>
          <p:spPr bwMode="auto">
            <a:xfrm flipH="1">
              <a:off x="340" y="935"/>
              <a:ext cx="1860" cy="0"/>
            </a:xfrm>
            <a:prstGeom prst="line">
              <a:avLst/>
            </a:prstGeom>
            <a:noFill/>
            <a:ln w="9525">
              <a:noFill/>
              <a:round/>
              <a:headEnd/>
              <a:tailEnd type="triangle" w="med" len="med"/>
            </a:ln>
          </p:spPr>
          <p:txBody>
            <a:bodyPr/>
            <a:lstStyle/>
            <a:p>
              <a:endParaRPr lang="fr-FR"/>
            </a:p>
          </p:txBody>
        </p:sp>
        <p:sp>
          <p:nvSpPr>
            <p:cNvPr id="76821" name="Line 20"/>
            <p:cNvSpPr>
              <a:spLocks noChangeShapeType="1"/>
            </p:cNvSpPr>
            <p:nvPr/>
          </p:nvSpPr>
          <p:spPr bwMode="auto">
            <a:xfrm flipH="1">
              <a:off x="3288" y="935"/>
              <a:ext cx="1860" cy="0"/>
            </a:xfrm>
            <a:prstGeom prst="line">
              <a:avLst/>
            </a:prstGeom>
            <a:noFill/>
            <a:ln w="9525">
              <a:noFill/>
              <a:round/>
              <a:headEnd type="triangle" w="med" len="med"/>
              <a:tailEnd/>
            </a:ln>
          </p:spPr>
          <p:txBody>
            <a:bodyPr/>
            <a:lstStyle/>
            <a:p>
              <a:endParaRPr lang="fr-FR"/>
            </a:p>
          </p:txBody>
        </p:sp>
      </p:grpSp>
      <p:cxnSp>
        <p:nvCxnSpPr>
          <p:cNvPr id="33" name="Connecteur droit avec flèche 32"/>
          <p:cNvCxnSpPr>
            <a:cxnSpLocks noChangeShapeType="1"/>
          </p:cNvCxnSpPr>
          <p:nvPr/>
        </p:nvCxnSpPr>
        <p:spPr bwMode="auto">
          <a:xfrm>
            <a:off x="762000" y="2109788"/>
            <a:ext cx="3581400" cy="1587"/>
          </a:xfrm>
          <a:prstGeom prst="straightConnector1">
            <a:avLst/>
          </a:prstGeom>
          <a:noFill/>
          <a:ln w="9525">
            <a:solidFill>
              <a:schemeClr val="tx1"/>
            </a:solidFill>
            <a:round/>
            <a:headEnd type="arrow" w="med" len="med"/>
            <a:tailEnd type="arrow" w="med" len="med"/>
          </a:ln>
          <a:effectLst>
            <a:outerShdw dist="20000" dir="5400000" rotWithShape="0">
              <a:srgbClr val="808080">
                <a:alpha val="37999"/>
              </a:srgbClr>
            </a:outerShdw>
          </a:effectLst>
        </p:spPr>
      </p:cxnSp>
      <p:sp>
        <p:nvSpPr>
          <p:cNvPr id="34" name="Text Box 22"/>
          <p:cNvSpPr txBox="1">
            <a:spLocks noChangeArrowheads="1"/>
          </p:cNvSpPr>
          <p:nvPr/>
        </p:nvSpPr>
        <p:spPr bwMode="auto">
          <a:xfrm>
            <a:off x="1036638" y="4286250"/>
            <a:ext cx="1630362" cy="1200150"/>
          </a:xfrm>
          <a:prstGeom prst="rect">
            <a:avLst/>
          </a:prstGeom>
          <a:noFill/>
          <a:ln w="9525">
            <a:noFill/>
            <a:miter lim="800000"/>
            <a:headEnd/>
            <a:tailEnd/>
          </a:ln>
        </p:spPr>
        <p:txBody>
          <a:bodyPr>
            <a:spAutoFit/>
          </a:bodyPr>
          <a:lstStyle/>
          <a:p>
            <a:pPr algn="ctr"/>
            <a:r>
              <a:rPr lang="fr-FR">
                <a:solidFill>
                  <a:srgbClr val="FF0000"/>
                </a:solidFill>
              </a:rPr>
              <a:t>Mise en </a:t>
            </a:r>
          </a:p>
          <a:p>
            <a:pPr algn="ctr"/>
            <a:r>
              <a:rPr lang="fr-FR">
                <a:solidFill>
                  <a:srgbClr val="FF0000"/>
                </a:solidFill>
              </a:rPr>
              <a:t>alerte des </a:t>
            </a:r>
          </a:p>
          <a:p>
            <a:pPr algn="ctr"/>
            <a:r>
              <a:rPr lang="fr-FR">
                <a:solidFill>
                  <a:srgbClr val="FF0000"/>
                </a:solidFill>
              </a:rPr>
              <a:t>équipes</a:t>
            </a:r>
          </a:p>
          <a:p>
            <a:pPr algn="ctr"/>
            <a:r>
              <a:rPr lang="fr-FR">
                <a:solidFill>
                  <a:srgbClr val="FF0000"/>
                </a:solidFill>
              </a:rPr>
              <a:t>hospitalières</a:t>
            </a:r>
          </a:p>
        </p:txBody>
      </p:sp>
      <p:sp>
        <p:nvSpPr>
          <p:cNvPr id="35" name="Line 23"/>
          <p:cNvSpPr>
            <a:spLocks noChangeShapeType="1"/>
          </p:cNvSpPr>
          <p:nvPr/>
        </p:nvSpPr>
        <p:spPr bwMode="auto">
          <a:xfrm>
            <a:off x="1857375" y="3709988"/>
            <a:ext cx="0" cy="576262"/>
          </a:xfrm>
          <a:prstGeom prst="line">
            <a:avLst/>
          </a:prstGeom>
          <a:noFill/>
          <a:ln w="9525">
            <a:solidFill>
              <a:schemeClr val="tx1"/>
            </a:solidFill>
            <a:round/>
            <a:headEnd/>
            <a:tailEnd type="triangle" w="med" len="med"/>
          </a:ln>
        </p:spPr>
        <p:txBody>
          <a:bodyPr>
            <a:spAutoFit/>
          </a:bodyPr>
          <a:lstStyle/>
          <a:p>
            <a:endParaRPr lang="fr-FR"/>
          </a:p>
        </p:txBody>
      </p:sp>
      <p:cxnSp>
        <p:nvCxnSpPr>
          <p:cNvPr id="37" name="Connecteur droit 36"/>
          <p:cNvCxnSpPr>
            <a:cxnSpLocks noChangeShapeType="1"/>
          </p:cNvCxnSpPr>
          <p:nvPr/>
        </p:nvCxnSpPr>
        <p:spPr bwMode="auto">
          <a:xfrm rot="10800000" flipV="1">
            <a:off x="2438400" y="3481388"/>
            <a:ext cx="762000" cy="304800"/>
          </a:xfrm>
          <a:prstGeom prst="line">
            <a:avLst/>
          </a:prstGeom>
          <a:noFill/>
          <a:ln w="25400">
            <a:solidFill>
              <a:srgbClr val="FF0000"/>
            </a:solidFill>
            <a:round/>
            <a:headEnd/>
            <a:tailEnd/>
          </a:ln>
          <a:effectLst>
            <a:outerShdw dist="20000" dir="5400000" rotWithShape="0">
              <a:srgbClr val="808080">
                <a:alpha val="37999"/>
              </a:srgbClr>
            </a:outerShdw>
          </a:effectLst>
        </p:spPr>
      </p:cxnSp>
      <p:cxnSp>
        <p:nvCxnSpPr>
          <p:cNvPr id="41" name="Connecteur droit 40"/>
          <p:cNvCxnSpPr>
            <a:cxnSpLocks noChangeShapeType="1"/>
          </p:cNvCxnSpPr>
          <p:nvPr/>
        </p:nvCxnSpPr>
        <p:spPr bwMode="auto">
          <a:xfrm>
            <a:off x="2514600" y="3481388"/>
            <a:ext cx="685800" cy="304800"/>
          </a:xfrm>
          <a:prstGeom prst="line">
            <a:avLst/>
          </a:prstGeom>
          <a:noFill/>
          <a:ln w="25400">
            <a:solidFill>
              <a:srgbClr val="FF0000"/>
            </a:solidFill>
            <a:round/>
            <a:headEnd/>
            <a:tailEnd/>
          </a:ln>
          <a:effectLst>
            <a:outerShdw dist="20000" dir="5400000" rotWithShape="0">
              <a:srgbClr val="808080">
                <a:alpha val="37999"/>
              </a:srgbClr>
            </a:outerShdw>
          </a:effectLst>
        </p:spPr>
      </p:cxnSp>
      <p:sp>
        <p:nvSpPr>
          <p:cNvPr id="76818" name="ZoneTexte 43"/>
          <p:cNvSpPr txBox="1">
            <a:spLocks noChangeArrowheads="1"/>
          </p:cNvSpPr>
          <p:nvPr/>
        </p:nvSpPr>
        <p:spPr bwMode="auto">
          <a:xfrm>
            <a:off x="655638" y="2338388"/>
            <a:ext cx="868362" cy="584200"/>
          </a:xfrm>
          <a:prstGeom prst="rect">
            <a:avLst/>
          </a:prstGeom>
          <a:noFill/>
          <a:ln w="9525">
            <a:noFill/>
            <a:miter lim="800000"/>
            <a:headEnd/>
            <a:tailEnd/>
          </a:ln>
        </p:spPr>
        <p:txBody>
          <a:bodyPr wrap="none">
            <a:spAutoFit/>
          </a:bodyPr>
          <a:lstStyle/>
          <a:p>
            <a:r>
              <a:rPr lang="fr-FR" sz="1600"/>
              <a:t>No flow </a:t>
            </a:r>
          </a:p>
          <a:p>
            <a:r>
              <a:rPr lang="fr-FR" sz="1600"/>
              <a:t>&lt; 5 min</a:t>
            </a:r>
          </a:p>
        </p:txBody>
      </p:sp>
      <p:pic>
        <p:nvPicPr>
          <p:cNvPr id="22" name="Picture 8" descr="&#10;chrono.gif                                                     00003E10&#10;family Sauval                  ABA78158:"/>
          <p:cNvPicPr>
            <a:picLocks noChangeAspect="1" noChangeArrowheads="1"/>
          </p:cNvPicPr>
          <p:nvPr/>
        </p:nvPicPr>
        <p:blipFill>
          <a:blip r:embed="rId2"/>
          <a:srcRect/>
          <a:stretch>
            <a:fillRect/>
          </a:stretch>
        </p:blipFill>
        <p:spPr bwMode="auto">
          <a:xfrm>
            <a:off x="214282" y="142853"/>
            <a:ext cx="1000132" cy="911806"/>
          </a:xfrm>
          <a:prstGeom prst="rect">
            <a:avLst/>
          </a:prstGeom>
          <a:noFill/>
          <a:ln w="57150">
            <a:solidFill>
              <a:srgbClr val="FFFF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80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80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380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80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794">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794">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794">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79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1"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1" nodeType="click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blinds(horizontal)">
                                      <p:cBhvr>
                                        <p:cTn id="43" dur="500"/>
                                        <p:tgtEl>
                                          <p:spTgt spid="41"/>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blinds(horizontal)">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5" grpId="0"/>
      <p:bldP spid="33806" grpId="0" animBg="1"/>
      <p:bldP spid="33807" grpId="0" animBg="1"/>
      <p:bldP spid="33808" grpId="0" animBg="1"/>
      <p:bldP spid="34" grpId="0"/>
      <p:bldP spid="34" grpId="1"/>
      <p:bldP spid="35" grpId="0" animBg="1"/>
      <p:bldP spid="3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a:xfrm>
            <a:off x="0" y="457200"/>
            <a:ext cx="8893175" cy="1143000"/>
          </a:xfrm>
        </p:spPr>
        <p:txBody>
          <a:bodyPr>
            <a:normAutofit fontScale="90000"/>
          </a:bodyPr>
          <a:lstStyle/>
          <a:p>
            <a:pPr eaLnBrk="1" hangingPunct="1"/>
            <a:r>
              <a:rPr lang="fr-FR" sz="3600" dirty="0" smtClean="0">
                <a:solidFill>
                  <a:srgbClr val="FFFF00"/>
                </a:solidFill>
              </a:rPr>
              <a:t>Dérives potentielles du développement de l’assistance circulatoire et de l’angioplastie</a:t>
            </a:r>
          </a:p>
        </p:txBody>
      </p:sp>
      <p:sp>
        <p:nvSpPr>
          <p:cNvPr id="7171" name="Rectangle 3"/>
          <p:cNvSpPr>
            <a:spLocks noGrp="1" noChangeArrowheads="1"/>
          </p:cNvSpPr>
          <p:nvPr>
            <p:ph idx="1"/>
          </p:nvPr>
        </p:nvSpPr>
        <p:spPr>
          <a:xfrm>
            <a:off x="0" y="2636838"/>
            <a:ext cx="9144000" cy="4525962"/>
          </a:xfrm>
        </p:spPr>
        <p:txBody>
          <a:bodyPr/>
          <a:lstStyle/>
          <a:p>
            <a:pPr marL="609600" indent="-71438" eaLnBrk="1" hangingPunct="1"/>
            <a:r>
              <a:rPr lang="fr-FR" sz="2000" dirty="0" smtClean="0"/>
              <a:t>	 la crainte qu’un développement anarchique de l’assistance circulatoire  et de l’angioplastie dans l’AC pré-hospitalier ne soit finalement nuisible à son essor en raison de résultats très médiocres dans des indications mal choisies</a:t>
            </a:r>
          </a:p>
          <a:p>
            <a:pPr marL="609600" indent="-71438" eaLnBrk="1" hangingPunct="1">
              <a:buFont typeface="Wingdings" charset="2"/>
              <a:buNone/>
            </a:pPr>
            <a:endParaRPr lang="fr-FR" sz="2000" dirty="0" smtClean="0"/>
          </a:p>
          <a:p>
            <a:pPr marL="609600" indent="-71438" eaLnBrk="1" hangingPunct="1"/>
            <a:r>
              <a:rPr lang="fr-FR" sz="2000" dirty="0" smtClean="0"/>
              <a:t>	 la crainte de favoriser la survie de patients avec des séquelles neurologiques considérables</a:t>
            </a:r>
          </a:p>
          <a:p>
            <a:pPr marL="609600" indent="-71438" eaLnBrk="1" hangingPunct="1">
              <a:buFont typeface="Wingdings" charset="2"/>
              <a:buNone/>
            </a:pPr>
            <a:endParaRPr lang="fr-FR" sz="2000" dirty="0" smtClean="0"/>
          </a:p>
          <a:p>
            <a:pPr marL="609600" indent="-71438" eaLnBrk="1" hangingPunct="1">
              <a:buFont typeface="Wingdings" charset="2"/>
              <a:buNone/>
            </a:pPr>
            <a:endParaRPr lang="fr-FR"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7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re 1"/>
          <p:cNvSpPr>
            <a:spLocks noGrp="1"/>
          </p:cNvSpPr>
          <p:nvPr>
            <p:ph type="title"/>
          </p:nvPr>
        </p:nvSpPr>
        <p:spPr>
          <a:xfrm>
            <a:off x="457200" y="152400"/>
            <a:ext cx="8229600" cy="1371600"/>
          </a:xfrm>
        </p:spPr>
        <p:txBody>
          <a:bodyPr/>
          <a:lstStyle/>
          <a:p>
            <a:r>
              <a:rPr lang="fr-FR" dirty="0" smtClean="0">
                <a:solidFill>
                  <a:srgbClr val="FFFF00"/>
                </a:solidFill>
              </a:rPr>
              <a:t>Conclusion</a:t>
            </a:r>
          </a:p>
        </p:txBody>
      </p:sp>
      <p:sp>
        <p:nvSpPr>
          <p:cNvPr id="3" name="Espace réservé du contenu 2"/>
          <p:cNvSpPr>
            <a:spLocks noGrp="1"/>
          </p:cNvSpPr>
          <p:nvPr>
            <p:ph idx="1"/>
          </p:nvPr>
        </p:nvSpPr>
        <p:spPr>
          <a:xfrm>
            <a:off x="428596" y="1428736"/>
            <a:ext cx="8229600" cy="4876800"/>
          </a:xfrm>
        </p:spPr>
        <p:txBody>
          <a:bodyPr>
            <a:normAutofit fontScale="92500" lnSpcReduction="10000"/>
          </a:bodyPr>
          <a:lstStyle/>
          <a:p>
            <a:r>
              <a:rPr lang="fr-FR" dirty="0" smtClean="0"/>
              <a:t>Pas d’angioplastie sans CEC préalable</a:t>
            </a:r>
          </a:p>
          <a:p>
            <a:r>
              <a:rPr lang="fr-FR" dirty="0" smtClean="0"/>
              <a:t>La place de la CEC suivie de l’angioplastie dans la prise en charge de l’ACR pré hospitalier reste à définir</a:t>
            </a:r>
          </a:p>
          <a:p>
            <a:r>
              <a:rPr lang="fr-FR" dirty="0" smtClean="0"/>
              <a:t>Les délais sont incontestablement un des critères déterminants de l’utilité de la technique</a:t>
            </a:r>
          </a:p>
          <a:p>
            <a:r>
              <a:rPr lang="fr-FR" dirty="0" smtClean="0"/>
              <a:t>En l’état actuel des pratiques, et au vu des résultats, la technique est vouée à un abandon certain</a:t>
            </a:r>
          </a:p>
          <a:p>
            <a:r>
              <a:rPr lang="fr-FR" dirty="0" smtClean="0"/>
              <a:t>Il ne tient qu’à nous de les faire évoluer…</a:t>
            </a:r>
          </a:p>
          <a:p>
            <a:endParaRPr lang="fr-FR" dirty="0" smtClean="0"/>
          </a:p>
          <a:p>
            <a:endParaRPr lang="fr-FR"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ChangeArrowheads="1"/>
          </p:cNvSpPr>
          <p:nvPr/>
        </p:nvSpPr>
        <p:spPr bwMode="blackWhite">
          <a:xfrm>
            <a:off x="2214546" y="2214554"/>
            <a:ext cx="4404086" cy="993609"/>
          </a:xfrm>
          <a:prstGeom prst="rect">
            <a:avLst/>
          </a:prstGeom>
          <a:gradFill rotWithShape="0">
            <a:gsLst>
              <a:gs pos="0">
                <a:schemeClr val="bg1"/>
              </a:gs>
              <a:gs pos="100000">
                <a:schemeClr val="bg1">
                  <a:gamma/>
                  <a:shade val="30196"/>
                  <a:invGamma/>
                </a:schemeClr>
              </a:gs>
            </a:gsLst>
            <a:path path="shape">
              <a:fillToRect l="50000" t="50000" r="50000" b="50000"/>
            </a:path>
          </a:gradFill>
          <a:ln w="19050">
            <a:noFill/>
            <a:miter lim="800000"/>
            <a:headEnd/>
            <a:tailEnd/>
          </a:ln>
          <a:effectLst>
            <a:outerShdw dist="107763" dir="2700000" algn="ctr" rotWithShape="0">
              <a:schemeClr val="tx1"/>
            </a:outerShdw>
          </a:effectLst>
        </p:spPr>
        <p:txBody>
          <a:bodyPr wrap="square" lIns="190500" tIns="187200" rIns="190500" bIns="187200" anchor="ctr" anchorCtr="1">
            <a:spAutoFit/>
          </a:bodyPr>
          <a:lstStyle/>
          <a:p>
            <a:pPr algn="ctr" defTabSz="762000">
              <a:defRPr/>
            </a:pPr>
            <a:r>
              <a:rPr lang="fr-FR" sz="4000" dirty="0" smtClean="0">
                <a:solidFill>
                  <a:srgbClr val="FFFF00"/>
                </a:solidFill>
                <a:latin typeface="Times New Roman" pitchFamily="18" charset="0"/>
              </a:rPr>
              <a:t>MCE  automatique</a:t>
            </a:r>
            <a:endParaRPr lang="fr-FR" sz="4000" dirty="0">
              <a:solidFill>
                <a:srgbClr val="FFFF00"/>
              </a:solidFill>
              <a:effectLst/>
              <a:latin typeface="Times New Roman" pitchFamily="18" charset="0"/>
            </a:endParaRPr>
          </a:p>
        </p:txBody>
      </p:sp>
      <p:pic>
        <p:nvPicPr>
          <p:cNvPr id="248835" name="Picture 3" descr="lucas4"/>
          <p:cNvPicPr>
            <a:picLocks noGrp="1" noChangeAspect="1" noChangeArrowheads="1"/>
          </p:cNvPicPr>
          <p:nvPr>
            <p:ph sz="half" idx="1"/>
          </p:nvPr>
        </p:nvPicPr>
        <p:blipFill>
          <a:blip r:embed="rId3"/>
          <a:srcRect/>
          <a:stretch>
            <a:fillRect/>
          </a:stretch>
        </p:blipFill>
        <p:spPr>
          <a:xfrm>
            <a:off x="857224" y="3451636"/>
            <a:ext cx="2571768" cy="2799926"/>
          </a:xfrm>
          <a:noFill/>
        </p:spPr>
      </p:pic>
      <p:sp>
        <p:nvSpPr>
          <p:cNvPr id="248837" name="Text Box 5"/>
          <p:cNvSpPr txBox="1">
            <a:spLocks noChangeArrowheads="1"/>
          </p:cNvSpPr>
          <p:nvPr/>
        </p:nvSpPr>
        <p:spPr bwMode="auto">
          <a:xfrm>
            <a:off x="1071538" y="6334780"/>
            <a:ext cx="2063248" cy="523220"/>
          </a:xfrm>
          <a:prstGeom prst="rect">
            <a:avLst/>
          </a:prstGeom>
          <a:noFill/>
          <a:ln w="9525">
            <a:noFill/>
            <a:miter lim="800000"/>
            <a:headEnd/>
            <a:tailEnd/>
          </a:ln>
        </p:spPr>
        <p:txBody>
          <a:bodyPr wrap="square">
            <a:spAutoFit/>
          </a:bodyPr>
          <a:lstStyle/>
          <a:p>
            <a:pPr>
              <a:spcBef>
                <a:spcPct val="50000"/>
              </a:spcBef>
            </a:pPr>
            <a:r>
              <a:rPr lang="fr-FR" sz="2800" dirty="0">
                <a:solidFill>
                  <a:srgbClr val="FFFF66"/>
                </a:solidFill>
                <a:effectLst/>
                <a:latin typeface="Comic Sans MS" pitchFamily="66" charset="0"/>
              </a:rPr>
              <a:t>« Lucas »</a:t>
            </a:r>
          </a:p>
        </p:txBody>
      </p:sp>
      <p:sp>
        <p:nvSpPr>
          <p:cNvPr id="248838" name="Text Box 6"/>
          <p:cNvSpPr txBox="1">
            <a:spLocks noChangeArrowheads="1"/>
          </p:cNvSpPr>
          <p:nvPr/>
        </p:nvSpPr>
        <p:spPr bwMode="auto">
          <a:xfrm>
            <a:off x="4929190" y="6286520"/>
            <a:ext cx="2709155" cy="523220"/>
          </a:xfrm>
          <a:prstGeom prst="rect">
            <a:avLst/>
          </a:prstGeom>
          <a:noFill/>
          <a:ln w="9525">
            <a:noFill/>
            <a:miter lim="800000"/>
            <a:headEnd/>
            <a:tailEnd/>
          </a:ln>
        </p:spPr>
        <p:txBody>
          <a:bodyPr wrap="square">
            <a:spAutoFit/>
          </a:bodyPr>
          <a:lstStyle/>
          <a:p>
            <a:pPr>
              <a:spcBef>
                <a:spcPct val="50000"/>
              </a:spcBef>
            </a:pPr>
            <a:r>
              <a:rPr lang="fr-FR" sz="2800" dirty="0">
                <a:solidFill>
                  <a:srgbClr val="FFFF66"/>
                </a:solidFill>
                <a:effectLst/>
                <a:latin typeface="Comic Sans MS" pitchFamily="66" charset="0"/>
              </a:rPr>
              <a:t>« </a:t>
            </a:r>
            <a:r>
              <a:rPr lang="fr-FR" sz="2800" dirty="0" err="1">
                <a:solidFill>
                  <a:srgbClr val="FFFF66"/>
                </a:solidFill>
                <a:effectLst/>
                <a:latin typeface="Comic Sans MS" pitchFamily="66" charset="0"/>
              </a:rPr>
              <a:t>Autopulse</a:t>
            </a:r>
            <a:r>
              <a:rPr lang="fr-FR" sz="2800" dirty="0">
                <a:solidFill>
                  <a:srgbClr val="FFFF66"/>
                </a:solidFill>
                <a:effectLst/>
                <a:latin typeface="Comic Sans MS" pitchFamily="66" charset="0"/>
              </a:rPr>
              <a:t> »</a:t>
            </a:r>
          </a:p>
        </p:txBody>
      </p:sp>
      <p:pic>
        <p:nvPicPr>
          <p:cNvPr id="7" name="Picture 4" descr="P1010025"/>
          <p:cNvPicPr>
            <a:picLocks noChangeAspect="1" noChangeArrowheads="1"/>
          </p:cNvPicPr>
          <p:nvPr/>
        </p:nvPicPr>
        <p:blipFill>
          <a:blip r:embed="rId4"/>
          <a:stretch>
            <a:fillRect/>
          </a:stretch>
        </p:blipFill>
        <p:spPr>
          <a:xfrm>
            <a:off x="4786314" y="3500438"/>
            <a:ext cx="3214710" cy="2643206"/>
          </a:xfrm>
          <a:prstGeom prst="rect">
            <a:avLst/>
          </a:prstGeom>
          <a:noFill/>
        </p:spPr>
      </p:pic>
      <p:sp>
        <p:nvSpPr>
          <p:cNvPr id="9" name="ZoneTexte 8"/>
          <p:cNvSpPr txBox="1"/>
          <p:nvPr/>
        </p:nvSpPr>
        <p:spPr>
          <a:xfrm>
            <a:off x="1000100" y="1285860"/>
            <a:ext cx="7193636" cy="584775"/>
          </a:xfrm>
          <a:prstGeom prst="rect">
            <a:avLst/>
          </a:prstGeom>
          <a:noFill/>
        </p:spPr>
        <p:txBody>
          <a:bodyPr wrap="none" rtlCol="0">
            <a:spAutoFit/>
          </a:bodyPr>
          <a:lstStyle/>
          <a:p>
            <a:r>
              <a:rPr lang="fr-FR" sz="3200" dirty="0" smtClean="0"/>
              <a:t>ACR  en salle de KT  ou en intra hospitalier</a:t>
            </a:r>
            <a:endParaRPr lang="fr-FR" sz="3200" dirty="0"/>
          </a:p>
        </p:txBody>
      </p:sp>
      <p:graphicFrame>
        <p:nvGraphicFramePr>
          <p:cNvPr id="69633" name="Object 1"/>
          <p:cNvGraphicFramePr>
            <a:graphicFrameLocks noChangeAspect="1"/>
          </p:cNvGraphicFramePr>
          <p:nvPr/>
        </p:nvGraphicFramePr>
        <p:xfrm>
          <a:off x="3643306" y="214290"/>
          <a:ext cx="1462086" cy="1142984"/>
        </p:xfrm>
        <a:graphic>
          <a:graphicData uri="http://schemas.openxmlformats.org/presentationml/2006/ole">
            <p:oleObj spid="_x0000_s69633" r:id="rId5" imgW="903960" imgH="1748880" progId="">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48834"/>
                                        </p:tgtEl>
                                        <p:attrNameLst>
                                          <p:attrName>style.visibility</p:attrName>
                                        </p:attrNameLst>
                                      </p:cBhvr>
                                      <p:to>
                                        <p:strVal val="visible"/>
                                      </p:to>
                                    </p:set>
                                    <p:animEffect transition="in" filter="box(in)">
                                      <p:cBhvr>
                                        <p:cTn id="7" dur="500"/>
                                        <p:tgtEl>
                                          <p:spTgt spid="24883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48835"/>
                                        </p:tgtEl>
                                        <p:attrNameLst>
                                          <p:attrName>style.visibility</p:attrName>
                                        </p:attrNameLst>
                                      </p:cBhvr>
                                      <p:to>
                                        <p:strVal val="visible"/>
                                      </p:to>
                                    </p:set>
                                    <p:animEffect transition="in" filter="checkerboard(across)">
                                      <p:cBhvr>
                                        <p:cTn id="12" dur="500"/>
                                        <p:tgtEl>
                                          <p:spTgt spid="24883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48837"/>
                                        </p:tgtEl>
                                        <p:attrNameLst>
                                          <p:attrName>style.visibility</p:attrName>
                                        </p:attrNameLst>
                                      </p:cBhvr>
                                      <p:to>
                                        <p:strVal val="visible"/>
                                      </p:to>
                                    </p:set>
                                    <p:anim calcmode="lin" valueType="num">
                                      <p:cBhvr additive="base">
                                        <p:cTn id="22" dur="500" fill="hold"/>
                                        <p:tgtEl>
                                          <p:spTgt spid="248837"/>
                                        </p:tgtEl>
                                        <p:attrNameLst>
                                          <p:attrName>ppt_x</p:attrName>
                                        </p:attrNameLst>
                                      </p:cBhvr>
                                      <p:tavLst>
                                        <p:tav tm="0">
                                          <p:val>
                                            <p:strVal val="#ppt_x"/>
                                          </p:val>
                                        </p:tav>
                                        <p:tav tm="100000">
                                          <p:val>
                                            <p:strVal val="#ppt_x"/>
                                          </p:val>
                                        </p:tav>
                                      </p:tavLst>
                                    </p:anim>
                                    <p:anim calcmode="lin" valueType="num">
                                      <p:cBhvr additive="base">
                                        <p:cTn id="23" dur="500" fill="hold"/>
                                        <p:tgtEl>
                                          <p:spTgt spid="24883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48838"/>
                                        </p:tgtEl>
                                        <p:attrNameLst>
                                          <p:attrName>style.visibility</p:attrName>
                                        </p:attrNameLst>
                                      </p:cBhvr>
                                      <p:to>
                                        <p:strVal val="visible"/>
                                      </p:to>
                                    </p:set>
                                    <p:anim calcmode="lin" valueType="num">
                                      <p:cBhvr additive="base">
                                        <p:cTn id="26" dur="500" fill="hold"/>
                                        <p:tgtEl>
                                          <p:spTgt spid="248838"/>
                                        </p:tgtEl>
                                        <p:attrNameLst>
                                          <p:attrName>ppt_x</p:attrName>
                                        </p:attrNameLst>
                                      </p:cBhvr>
                                      <p:tavLst>
                                        <p:tav tm="0">
                                          <p:val>
                                            <p:strVal val="#ppt_x"/>
                                          </p:val>
                                        </p:tav>
                                        <p:tav tm="100000">
                                          <p:val>
                                            <p:strVal val="#ppt_x"/>
                                          </p:val>
                                        </p:tav>
                                      </p:tavLst>
                                    </p:anim>
                                    <p:anim calcmode="lin" valueType="num">
                                      <p:cBhvr additive="base">
                                        <p:cTn id="27" dur="500" fill="hold"/>
                                        <p:tgtEl>
                                          <p:spTgt spid="2488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4" grpId="0" animBg="1"/>
      <p:bldP spid="248837" grpId="0"/>
      <p:bldP spid="2488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457200" y="457200"/>
            <a:ext cx="8229600" cy="884238"/>
          </a:xfrm>
        </p:spPr>
        <p:txBody>
          <a:bodyPr>
            <a:normAutofit fontScale="90000"/>
          </a:bodyPr>
          <a:lstStyle/>
          <a:p>
            <a:pPr eaLnBrk="1" hangingPunct="1"/>
            <a:r>
              <a:rPr lang="fr-FR" dirty="0" smtClean="0">
                <a:solidFill>
                  <a:srgbClr val="FFFF00"/>
                </a:solidFill>
              </a:rPr>
              <a:t>Arrêt Cardiaque (AC) pré hospitalier</a:t>
            </a:r>
          </a:p>
        </p:txBody>
      </p:sp>
      <p:sp>
        <p:nvSpPr>
          <p:cNvPr id="63491" name="Rectangle 3"/>
          <p:cNvSpPr>
            <a:spLocks noGrp="1" noChangeArrowheads="1"/>
          </p:cNvSpPr>
          <p:nvPr>
            <p:ph idx="1"/>
          </p:nvPr>
        </p:nvSpPr>
        <p:spPr>
          <a:xfrm>
            <a:off x="446088" y="1476375"/>
            <a:ext cx="8229600" cy="1376363"/>
          </a:xfrm>
        </p:spPr>
        <p:txBody>
          <a:bodyPr/>
          <a:lstStyle/>
          <a:p>
            <a:pPr eaLnBrk="1" hangingPunct="1"/>
            <a:r>
              <a:rPr lang="fr-FR" sz="2200" dirty="0" smtClean="0"/>
              <a:t>50 000 arrêts cardiaques par an en France</a:t>
            </a:r>
          </a:p>
          <a:p>
            <a:pPr lvl="2" eaLnBrk="1" hangingPunct="1"/>
            <a:r>
              <a:rPr lang="fr-FR" sz="2200" dirty="0" smtClean="0"/>
              <a:t>Taux de survie : 3 – 5 %</a:t>
            </a:r>
          </a:p>
          <a:p>
            <a:pPr lvl="2" eaLnBrk="1" hangingPunct="1"/>
            <a:r>
              <a:rPr lang="fr-FR" sz="2200" dirty="0" smtClean="0"/>
              <a:t>AC réfractaire = 30 min de RCP médicalisé</a:t>
            </a:r>
          </a:p>
        </p:txBody>
      </p:sp>
      <p:sp>
        <p:nvSpPr>
          <p:cNvPr id="63492" name="Text Box 4"/>
          <p:cNvSpPr txBox="1">
            <a:spLocks noChangeArrowheads="1"/>
          </p:cNvSpPr>
          <p:nvPr/>
        </p:nvSpPr>
        <p:spPr bwMode="auto">
          <a:xfrm>
            <a:off x="539750" y="3284538"/>
            <a:ext cx="4551363" cy="528637"/>
          </a:xfrm>
          <a:prstGeom prst="rect">
            <a:avLst/>
          </a:prstGeom>
          <a:noFill/>
          <a:ln w="9525">
            <a:solidFill>
              <a:schemeClr val="tx1"/>
            </a:solidFill>
            <a:miter lim="800000"/>
            <a:headEnd/>
            <a:tailEnd/>
          </a:ln>
        </p:spPr>
        <p:txBody>
          <a:bodyPr wrap="none">
            <a:spAutoFit/>
          </a:bodyPr>
          <a:lstStyle/>
          <a:p>
            <a:r>
              <a:rPr lang="fr-FR" sz="2800"/>
              <a:t>Arrêt Cardiaque Réfractaire</a:t>
            </a:r>
          </a:p>
        </p:txBody>
      </p:sp>
      <p:sp>
        <p:nvSpPr>
          <p:cNvPr id="63493" name="Text Box 5"/>
          <p:cNvSpPr txBox="1">
            <a:spLocks noChangeArrowheads="1"/>
          </p:cNvSpPr>
          <p:nvPr/>
        </p:nvSpPr>
        <p:spPr bwMode="auto">
          <a:xfrm>
            <a:off x="1835150" y="6096000"/>
            <a:ext cx="1898650" cy="366713"/>
          </a:xfrm>
          <a:prstGeom prst="rect">
            <a:avLst/>
          </a:prstGeom>
          <a:noFill/>
          <a:ln w="9525">
            <a:noFill/>
            <a:miter lim="800000"/>
            <a:headEnd/>
            <a:tailEnd/>
          </a:ln>
        </p:spPr>
        <p:txBody>
          <a:bodyPr wrap="none">
            <a:spAutoFit/>
          </a:bodyPr>
          <a:lstStyle/>
          <a:p>
            <a:r>
              <a:rPr lang="fr-FR"/>
              <a:t>Décès du patient</a:t>
            </a:r>
          </a:p>
        </p:txBody>
      </p:sp>
      <p:cxnSp>
        <p:nvCxnSpPr>
          <p:cNvPr id="63495" name="AutoShape 7"/>
          <p:cNvCxnSpPr>
            <a:cxnSpLocks noChangeShapeType="1"/>
            <a:stCxn id="63492" idx="2"/>
            <a:endCxn id="63493" idx="0"/>
          </p:cNvCxnSpPr>
          <p:nvPr/>
        </p:nvCxnSpPr>
        <p:spPr bwMode="auto">
          <a:xfrm rot="5400000">
            <a:off x="1658937" y="4938713"/>
            <a:ext cx="2282825" cy="31750"/>
          </a:xfrm>
          <a:prstGeom prst="straightConnector1">
            <a:avLst/>
          </a:prstGeom>
          <a:noFill/>
          <a:ln w="9525">
            <a:solidFill>
              <a:schemeClr val="tx1"/>
            </a:solidFill>
            <a:round/>
            <a:headEnd/>
            <a:tailEnd type="triangle" w="med" len="med"/>
          </a:ln>
        </p:spPr>
      </p:cxnSp>
      <p:grpSp>
        <p:nvGrpSpPr>
          <p:cNvPr id="15" name="Group 12"/>
          <p:cNvGrpSpPr>
            <a:grpSpLocks/>
          </p:cNvGrpSpPr>
          <p:nvPr/>
        </p:nvGrpSpPr>
        <p:grpSpPr bwMode="auto">
          <a:xfrm>
            <a:off x="6000760" y="3071810"/>
            <a:ext cx="2143140" cy="1066800"/>
            <a:chOff x="1128" y="624"/>
            <a:chExt cx="1266" cy="816"/>
          </a:xfrm>
        </p:grpSpPr>
        <p:grpSp>
          <p:nvGrpSpPr>
            <p:cNvPr id="16" name="Group 13"/>
            <p:cNvGrpSpPr>
              <a:grpSpLocks/>
            </p:cNvGrpSpPr>
            <p:nvPr/>
          </p:nvGrpSpPr>
          <p:grpSpPr bwMode="auto">
            <a:xfrm>
              <a:off x="1128" y="624"/>
              <a:ext cx="1266" cy="816"/>
              <a:chOff x="1128" y="624"/>
              <a:chExt cx="1266" cy="816"/>
            </a:xfrm>
          </p:grpSpPr>
          <p:sp>
            <p:nvSpPr>
              <p:cNvPr id="19" name="Rectangle 14"/>
              <p:cNvSpPr>
                <a:spLocks noChangeArrowheads="1"/>
              </p:cNvSpPr>
              <p:nvPr/>
            </p:nvSpPr>
            <p:spPr bwMode="auto">
              <a:xfrm>
                <a:off x="2258" y="1143"/>
                <a:ext cx="43" cy="239"/>
              </a:xfrm>
              <a:prstGeom prst="rect">
                <a:avLst/>
              </a:prstGeom>
              <a:solidFill>
                <a:srgbClr val="FFFFFF"/>
              </a:solidFill>
              <a:ln w="12700">
                <a:noFill/>
                <a:miter lim="800000"/>
                <a:headEnd/>
                <a:tailEnd/>
              </a:ln>
              <a:effectLst/>
            </p:spPr>
            <p:txBody>
              <a:bodyPr wrap="none" anchor="ctr"/>
              <a:lstStyle/>
              <a:p>
                <a:endParaRPr lang="fr-FR"/>
              </a:p>
            </p:txBody>
          </p:sp>
          <p:sp>
            <p:nvSpPr>
              <p:cNvPr id="20" name="Oval 15"/>
              <p:cNvSpPr>
                <a:spLocks noChangeArrowheads="1"/>
              </p:cNvSpPr>
              <p:nvPr/>
            </p:nvSpPr>
            <p:spPr bwMode="auto">
              <a:xfrm>
                <a:off x="2241" y="1144"/>
                <a:ext cx="118" cy="238"/>
              </a:xfrm>
              <a:prstGeom prst="ellipse">
                <a:avLst/>
              </a:prstGeom>
              <a:solidFill>
                <a:srgbClr val="FFFFFF"/>
              </a:solidFill>
              <a:ln w="12700">
                <a:noFill/>
                <a:round/>
                <a:headEnd/>
                <a:tailEnd/>
              </a:ln>
              <a:effectLst/>
            </p:spPr>
            <p:txBody>
              <a:bodyPr wrap="none" anchor="ctr"/>
              <a:lstStyle/>
              <a:p>
                <a:endParaRPr lang="fr-FR"/>
              </a:p>
            </p:txBody>
          </p:sp>
          <p:sp>
            <p:nvSpPr>
              <p:cNvPr id="21" name="Oval 16"/>
              <p:cNvSpPr>
                <a:spLocks noChangeArrowheads="1"/>
              </p:cNvSpPr>
              <p:nvPr/>
            </p:nvSpPr>
            <p:spPr bwMode="auto">
              <a:xfrm>
                <a:off x="2202" y="1144"/>
                <a:ext cx="119" cy="238"/>
              </a:xfrm>
              <a:prstGeom prst="ellipse">
                <a:avLst/>
              </a:prstGeom>
              <a:solidFill>
                <a:srgbClr val="FFFFFF"/>
              </a:solidFill>
              <a:ln w="12700">
                <a:noFill/>
                <a:round/>
                <a:headEnd/>
                <a:tailEnd/>
              </a:ln>
              <a:effectLst/>
            </p:spPr>
            <p:txBody>
              <a:bodyPr wrap="none" anchor="ctr"/>
              <a:lstStyle/>
              <a:p>
                <a:endParaRPr lang="fr-FR"/>
              </a:p>
            </p:txBody>
          </p:sp>
          <p:sp>
            <p:nvSpPr>
              <p:cNvPr id="22" name="Freeform 17"/>
              <p:cNvSpPr>
                <a:spLocks/>
              </p:cNvSpPr>
              <p:nvPr/>
            </p:nvSpPr>
            <p:spPr bwMode="auto">
              <a:xfrm>
                <a:off x="1828" y="1146"/>
                <a:ext cx="163" cy="136"/>
              </a:xfrm>
              <a:custGeom>
                <a:avLst/>
                <a:gdLst/>
                <a:ahLst/>
                <a:cxnLst>
                  <a:cxn ang="0">
                    <a:pos x="111" y="9"/>
                  </a:cxn>
                  <a:cxn ang="0">
                    <a:pos x="64" y="0"/>
                  </a:cxn>
                  <a:cxn ang="0">
                    <a:pos x="41" y="3"/>
                  </a:cxn>
                  <a:cxn ang="0">
                    <a:pos x="30" y="13"/>
                  </a:cxn>
                  <a:cxn ang="0">
                    <a:pos x="15" y="42"/>
                  </a:cxn>
                  <a:cxn ang="0">
                    <a:pos x="7" y="51"/>
                  </a:cxn>
                  <a:cxn ang="0">
                    <a:pos x="3" y="74"/>
                  </a:cxn>
                  <a:cxn ang="0">
                    <a:pos x="0" y="135"/>
                  </a:cxn>
                  <a:cxn ang="0">
                    <a:pos x="162" y="101"/>
                  </a:cxn>
                  <a:cxn ang="0">
                    <a:pos x="153" y="55"/>
                  </a:cxn>
                  <a:cxn ang="0">
                    <a:pos x="142" y="34"/>
                  </a:cxn>
                  <a:cxn ang="0">
                    <a:pos x="128" y="19"/>
                  </a:cxn>
                  <a:cxn ang="0">
                    <a:pos x="111" y="9"/>
                  </a:cxn>
                </a:cxnLst>
                <a:rect l="0" t="0" r="r" b="b"/>
                <a:pathLst>
                  <a:path w="163" h="136">
                    <a:moveTo>
                      <a:pt x="111" y="9"/>
                    </a:moveTo>
                    <a:lnTo>
                      <a:pt x="64" y="0"/>
                    </a:lnTo>
                    <a:lnTo>
                      <a:pt x="41" y="3"/>
                    </a:lnTo>
                    <a:lnTo>
                      <a:pt x="30" y="13"/>
                    </a:lnTo>
                    <a:lnTo>
                      <a:pt x="15" y="42"/>
                    </a:lnTo>
                    <a:lnTo>
                      <a:pt x="7" y="51"/>
                    </a:lnTo>
                    <a:lnTo>
                      <a:pt x="3" y="74"/>
                    </a:lnTo>
                    <a:lnTo>
                      <a:pt x="0" y="135"/>
                    </a:lnTo>
                    <a:lnTo>
                      <a:pt x="162" y="101"/>
                    </a:lnTo>
                    <a:lnTo>
                      <a:pt x="153" y="55"/>
                    </a:lnTo>
                    <a:lnTo>
                      <a:pt x="142" y="34"/>
                    </a:lnTo>
                    <a:lnTo>
                      <a:pt x="128" y="19"/>
                    </a:lnTo>
                    <a:lnTo>
                      <a:pt x="111" y="9"/>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23" name="Oval 18"/>
              <p:cNvSpPr>
                <a:spLocks noChangeArrowheads="1"/>
              </p:cNvSpPr>
              <p:nvPr/>
            </p:nvSpPr>
            <p:spPr bwMode="auto">
              <a:xfrm>
                <a:off x="1902" y="1194"/>
                <a:ext cx="121" cy="244"/>
              </a:xfrm>
              <a:prstGeom prst="ellipse">
                <a:avLst/>
              </a:prstGeom>
              <a:solidFill>
                <a:srgbClr val="FFFFFF"/>
              </a:solidFill>
              <a:ln w="127000">
                <a:noFill/>
                <a:round/>
                <a:headEnd/>
                <a:tailEnd/>
              </a:ln>
              <a:effectLst/>
            </p:spPr>
            <p:txBody>
              <a:bodyPr wrap="none" anchor="ctr"/>
              <a:lstStyle/>
              <a:p>
                <a:endParaRPr lang="fr-FR"/>
              </a:p>
            </p:txBody>
          </p:sp>
          <p:sp>
            <p:nvSpPr>
              <p:cNvPr id="24" name="Rectangle 19"/>
              <p:cNvSpPr>
                <a:spLocks noChangeArrowheads="1"/>
              </p:cNvSpPr>
              <p:nvPr/>
            </p:nvSpPr>
            <p:spPr bwMode="auto">
              <a:xfrm>
                <a:off x="1910" y="1194"/>
                <a:ext cx="50" cy="246"/>
              </a:xfrm>
              <a:prstGeom prst="rect">
                <a:avLst/>
              </a:prstGeom>
              <a:solidFill>
                <a:srgbClr val="FFFFFF"/>
              </a:solidFill>
              <a:ln w="127000">
                <a:noFill/>
                <a:miter lim="800000"/>
                <a:headEnd/>
                <a:tailEnd/>
              </a:ln>
              <a:effectLst/>
            </p:spPr>
            <p:txBody>
              <a:bodyPr wrap="none" anchor="ctr"/>
              <a:lstStyle/>
              <a:p>
                <a:endParaRPr lang="fr-FR"/>
              </a:p>
            </p:txBody>
          </p:sp>
          <p:sp>
            <p:nvSpPr>
              <p:cNvPr id="25" name="Oval 20"/>
              <p:cNvSpPr>
                <a:spLocks noChangeArrowheads="1"/>
              </p:cNvSpPr>
              <p:nvPr/>
            </p:nvSpPr>
            <p:spPr bwMode="auto">
              <a:xfrm>
                <a:off x="1849" y="1194"/>
                <a:ext cx="121" cy="244"/>
              </a:xfrm>
              <a:prstGeom prst="ellipse">
                <a:avLst/>
              </a:prstGeom>
              <a:solidFill>
                <a:srgbClr val="FFFFFF"/>
              </a:solidFill>
              <a:ln w="127000">
                <a:noFill/>
                <a:round/>
                <a:headEnd/>
                <a:tailEnd/>
              </a:ln>
              <a:effectLst/>
            </p:spPr>
            <p:txBody>
              <a:bodyPr wrap="none" anchor="ctr"/>
              <a:lstStyle/>
              <a:p>
                <a:endParaRPr lang="fr-FR"/>
              </a:p>
            </p:txBody>
          </p:sp>
          <p:sp>
            <p:nvSpPr>
              <p:cNvPr id="26" name="Oval 21"/>
              <p:cNvSpPr>
                <a:spLocks noChangeArrowheads="1"/>
              </p:cNvSpPr>
              <p:nvPr/>
            </p:nvSpPr>
            <p:spPr bwMode="auto">
              <a:xfrm>
                <a:off x="1880" y="1256"/>
                <a:ext cx="55" cy="121"/>
              </a:xfrm>
              <a:prstGeom prst="ellipse">
                <a:avLst/>
              </a:prstGeom>
              <a:solidFill>
                <a:srgbClr val="FFFFFF"/>
              </a:solidFill>
              <a:ln w="12700">
                <a:solidFill>
                  <a:srgbClr val="000000"/>
                </a:solidFill>
                <a:round/>
                <a:headEnd/>
                <a:tailEnd/>
              </a:ln>
              <a:effectLst/>
            </p:spPr>
            <p:txBody>
              <a:bodyPr wrap="none" anchor="ctr"/>
              <a:lstStyle/>
              <a:p>
                <a:endParaRPr lang="fr-FR"/>
              </a:p>
            </p:txBody>
          </p:sp>
          <p:sp>
            <p:nvSpPr>
              <p:cNvPr id="27" name="Oval 22"/>
              <p:cNvSpPr>
                <a:spLocks noChangeArrowheads="1"/>
              </p:cNvSpPr>
              <p:nvPr/>
            </p:nvSpPr>
            <p:spPr bwMode="auto">
              <a:xfrm>
                <a:off x="1885" y="1256"/>
                <a:ext cx="48" cy="118"/>
              </a:xfrm>
              <a:prstGeom prst="ellipse">
                <a:avLst/>
              </a:prstGeom>
              <a:solidFill>
                <a:srgbClr val="FFFFFF"/>
              </a:solidFill>
              <a:ln w="12700">
                <a:solidFill>
                  <a:srgbClr val="C0C0C0"/>
                </a:solidFill>
                <a:round/>
                <a:headEnd/>
                <a:tailEnd/>
              </a:ln>
              <a:effectLst/>
            </p:spPr>
            <p:txBody>
              <a:bodyPr wrap="none" anchor="ctr"/>
              <a:lstStyle/>
              <a:p>
                <a:endParaRPr lang="fr-FR"/>
              </a:p>
            </p:txBody>
          </p:sp>
          <p:sp>
            <p:nvSpPr>
              <p:cNvPr id="28" name="Oval 23"/>
              <p:cNvSpPr>
                <a:spLocks noChangeArrowheads="1"/>
              </p:cNvSpPr>
              <p:nvPr/>
            </p:nvSpPr>
            <p:spPr bwMode="auto">
              <a:xfrm>
                <a:off x="1889" y="1271"/>
                <a:ext cx="39" cy="91"/>
              </a:xfrm>
              <a:prstGeom prst="ellipse">
                <a:avLst/>
              </a:prstGeom>
              <a:solidFill>
                <a:srgbClr val="FFFFFF"/>
              </a:solidFill>
              <a:ln w="12700">
                <a:noFill/>
                <a:round/>
                <a:headEnd/>
                <a:tailEnd/>
              </a:ln>
              <a:effectLst/>
            </p:spPr>
            <p:txBody>
              <a:bodyPr wrap="none" anchor="ctr"/>
              <a:lstStyle/>
              <a:p>
                <a:endParaRPr lang="fr-FR"/>
              </a:p>
            </p:txBody>
          </p:sp>
          <p:sp>
            <p:nvSpPr>
              <p:cNvPr id="29" name="Freeform 24"/>
              <p:cNvSpPr>
                <a:spLocks/>
              </p:cNvSpPr>
              <p:nvPr/>
            </p:nvSpPr>
            <p:spPr bwMode="auto">
              <a:xfrm>
                <a:off x="1266" y="1060"/>
                <a:ext cx="130" cy="216"/>
              </a:xfrm>
              <a:custGeom>
                <a:avLst/>
                <a:gdLst/>
                <a:ahLst/>
                <a:cxnLst>
                  <a:cxn ang="0">
                    <a:pos x="10" y="15"/>
                  </a:cxn>
                  <a:cxn ang="0">
                    <a:pos x="5" y="184"/>
                  </a:cxn>
                  <a:cxn ang="0">
                    <a:pos x="2" y="206"/>
                  </a:cxn>
                  <a:cxn ang="0">
                    <a:pos x="0" y="215"/>
                  </a:cxn>
                  <a:cxn ang="0">
                    <a:pos x="79" y="174"/>
                  </a:cxn>
                  <a:cxn ang="0">
                    <a:pos x="129" y="136"/>
                  </a:cxn>
                  <a:cxn ang="0">
                    <a:pos x="129" y="79"/>
                  </a:cxn>
                  <a:cxn ang="0">
                    <a:pos x="123" y="0"/>
                  </a:cxn>
                  <a:cxn ang="0">
                    <a:pos x="10" y="15"/>
                  </a:cxn>
                </a:cxnLst>
                <a:rect l="0" t="0" r="r" b="b"/>
                <a:pathLst>
                  <a:path w="130" h="216">
                    <a:moveTo>
                      <a:pt x="10" y="15"/>
                    </a:moveTo>
                    <a:lnTo>
                      <a:pt x="5" y="184"/>
                    </a:lnTo>
                    <a:lnTo>
                      <a:pt x="2" y="206"/>
                    </a:lnTo>
                    <a:lnTo>
                      <a:pt x="0" y="215"/>
                    </a:lnTo>
                    <a:lnTo>
                      <a:pt x="79" y="174"/>
                    </a:lnTo>
                    <a:lnTo>
                      <a:pt x="129" y="136"/>
                    </a:lnTo>
                    <a:lnTo>
                      <a:pt x="129" y="79"/>
                    </a:lnTo>
                    <a:lnTo>
                      <a:pt x="123" y="0"/>
                    </a:lnTo>
                    <a:lnTo>
                      <a:pt x="10" y="15"/>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30" name="Oval 25"/>
              <p:cNvSpPr>
                <a:spLocks noChangeArrowheads="1"/>
              </p:cNvSpPr>
              <p:nvPr/>
            </p:nvSpPr>
            <p:spPr bwMode="auto">
              <a:xfrm>
                <a:off x="1331" y="1112"/>
                <a:ext cx="93" cy="207"/>
              </a:xfrm>
              <a:prstGeom prst="ellipse">
                <a:avLst/>
              </a:prstGeom>
              <a:solidFill>
                <a:srgbClr val="FFFFFF"/>
              </a:solidFill>
              <a:ln w="127000">
                <a:noFill/>
                <a:round/>
                <a:headEnd/>
                <a:tailEnd/>
              </a:ln>
              <a:effectLst/>
            </p:spPr>
            <p:txBody>
              <a:bodyPr wrap="none" anchor="ctr"/>
              <a:lstStyle/>
              <a:p>
                <a:endParaRPr lang="fr-FR"/>
              </a:p>
            </p:txBody>
          </p:sp>
          <p:sp>
            <p:nvSpPr>
              <p:cNvPr id="31" name="Rectangle 26"/>
              <p:cNvSpPr>
                <a:spLocks noChangeArrowheads="1"/>
              </p:cNvSpPr>
              <p:nvPr/>
            </p:nvSpPr>
            <p:spPr bwMode="auto">
              <a:xfrm>
                <a:off x="1333" y="1112"/>
                <a:ext cx="44" cy="207"/>
              </a:xfrm>
              <a:prstGeom prst="rect">
                <a:avLst/>
              </a:prstGeom>
              <a:solidFill>
                <a:srgbClr val="FFFFFF"/>
              </a:solidFill>
              <a:ln w="127000">
                <a:noFill/>
                <a:miter lim="800000"/>
                <a:headEnd/>
                <a:tailEnd/>
              </a:ln>
              <a:effectLst/>
            </p:spPr>
            <p:txBody>
              <a:bodyPr wrap="none" anchor="ctr"/>
              <a:lstStyle/>
              <a:p>
                <a:endParaRPr lang="fr-FR"/>
              </a:p>
            </p:txBody>
          </p:sp>
          <p:sp>
            <p:nvSpPr>
              <p:cNvPr id="32" name="Oval 27"/>
              <p:cNvSpPr>
                <a:spLocks noChangeArrowheads="1"/>
              </p:cNvSpPr>
              <p:nvPr/>
            </p:nvSpPr>
            <p:spPr bwMode="auto">
              <a:xfrm>
                <a:off x="1278" y="1112"/>
                <a:ext cx="93" cy="207"/>
              </a:xfrm>
              <a:prstGeom prst="ellipse">
                <a:avLst/>
              </a:prstGeom>
              <a:solidFill>
                <a:srgbClr val="FFFFFF"/>
              </a:solidFill>
              <a:ln w="127000">
                <a:noFill/>
                <a:round/>
                <a:headEnd/>
                <a:tailEnd/>
              </a:ln>
              <a:effectLst/>
            </p:spPr>
            <p:txBody>
              <a:bodyPr wrap="none" anchor="ctr"/>
              <a:lstStyle/>
              <a:p>
                <a:endParaRPr lang="fr-FR"/>
              </a:p>
            </p:txBody>
          </p:sp>
          <p:sp>
            <p:nvSpPr>
              <p:cNvPr id="33" name="Oval 28"/>
              <p:cNvSpPr>
                <a:spLocks noChangeArrowheads="1"/>
              </p:cNvSpPr>
              <p:nvPr/>
            </p:nvSpPr>
            <p:spPr bwMode="auto">
              <a:xfrm>
                <a:off x="1301" y="1163"/>
                <a:ext cx="44" cy="106"/>
              </a:xfrm>
              <a:prstGeom prst="ellipse">
                <a:avLst/>
              </a:prstGeom>
              <a:solidFill>
                <a:srgbClr val="FFFFFF"/>
              </a:solidFill>
              <a:ln w="12700">
                <a:solidFill>
                  <a:srgbClr val="C0C0C0"/>
                </a:solidFill>
                <a:round/>
                <a:headEnd/>
                <a:tailEnd/>
              </a:ln>
              <a:effectLst/>
            </p:spPr>
            <p:txBody>
              <a:bodyPr wrap="none" anchor="ctr"/>
              <a:lstStyle/>
              <a:p>
                <a:endParaRPr lang="fr-FR"/>
              </a:p>
            </p:txBody>
          </p:sp>
          <p:sp>
            <p:nvSpPr>
              <p:cNvPr id="34" name="Oval 29"/>
              <p:cNvSpPr>
                <a:spLocks noChangeArrowheads="1"/>
              </p:cNvSpPr>
              <p:nvPr/>
            </p:nvSpPr>
            <p:spPr bwMode="auto">
              <a:xfrm>
                <a:off x="1304" y="1174"/>
                <a:ext cx="34" cy="81"/>
              </a:xfrm>
              <a:prstGeom prst="ellipse">
                <a:avLst/>
              </a:prstGeom>
              <a:solidFill>
                <a:srgbClr val="FFFFFF"/>
              </a:solidFill>
              <a:ln w="12700">
                <a:noFill/>
                <a:round/>
                <a:headEnd/>
                <a:tailEnd/>
              </a:ln>
              <a:effectLst/>
            </p:spPr>
            <p:txBody>
              <a:bodyPr wrap="none" anchor="ctr"/>
              <a:lstStyle/>
              <a:p>
                <a:endParaRPr lang="fr-FR"/>
              </a:p>
            </p:txBody>
          </p:sp>
          <p:sp>
            <p:nvSpPr>
              <p:cNvPr id="35" name="Freeform 30"/>
              <p:cNvSpPr>
                <a:spLocks/>
              </p:cNvSpPr>
              <p:nvPr/>
            </p:nvSpPr>
            <p:spPr bwMode="auto">
              <a:xfrm>
                <a:off x="1858" y="1014"/>
                <a:ext cx="526" cy="241"/>
              </a:xfrm>
              <a:custGeom>
                <a:avLst/>
                <a:gdLst/>
                <a:ahLst/>
                <a:cxnLst>
                  <a:cxn ang="0">
                    <a:pos x="171" y="67"/>
                  </a:cxn>
                  <a:cxn ang="0">
                    <a:pos x="525" y="36"/>
                  </a:cxn>
                  <a:cxn ang="0">
                    <a:pos x="525" y="150"/>
                  </a:cxn>
                  <a:cxn ang="0">
                    <a:pos x="519" y="160"/>
                  </a:cxn>
                  <a:cxn ang="0">
                    <a:pos x="513" y="166"/>
                  </a:cxn>
                  <a:cxn ang="0">
                    <a:pos x="514" y="183"/>
                  </a:cxn>
                  <a:cxn ang="0">
                    <a:pos x="458" y="193"/>
                  </a:cxn>
                  <a:cxn ang="0">
                    <a:pos x="368" y="210"/>
                  </a:cxn>
                  <a:cxn ang="0">
                    <a:pos x="273" y="226"/>
                  </a:cxn>
                  <a:cxn ang="0">
                    <a:pos x="247" y="231"/>
                  </a:cxn>
                  <a:cxn ang="0">
                    <a:pos x="222" y="236"/>
                  </a:cxn>
                  <a:cxn ang="0">
                    <a:pos x="202" y="239"/>
                  </a:cxn>
                  <a:cxn ang="0">
                    <a:pos x="174" y="240"/>
                  </a:cxn>
                  <a:cxn ang="0">
                    <a:pos x="151" y="240"/>
                  </a:cxn>
                  <a:cxn ang="0">
                    <a:pos x="145" y="237"/>
                  </a:cxn>
                  <a:cxn ang="0">
                    <a:pos x="138" y="211"/>
                  </a:cxn>
                  <a:cxn ang="0">
                    <a:pos x="126" y="183"/>
                  </a:cxn>
                  <a:cxn ang="0">
                    <a:pos x="112" y="168"/>
                  </a:cxn>
                  <a:cxn ang="0">
                    <a:pos x="88" y="156"/>
                  </a:cxn>
                  <a:cxn ang="0">
                    <a:pos x="53" y="151"/>
                  </a:cxn>
                  <a:cxn ang="0">
                    <a:pos x="26" y="150"/>
                  </a:cxn>
                  <a:cxn ang="0">
                    <a:pos x="13" y="161"/>
                  </a:cxn>
                  <a:cxn ang="0">
                    <a:pos x="6" y="174"/>
                  </a:cxn>
                  <a:cxn ang="0">
                    <a:pos x="0" y="192"/>
                  </a:cxn>
                  <a:cxn ang="0">
                    <a:pos x="1" y="0"/>
                  </a:cxn>
                  <a:cxn ang="0">
                    <a:pos x="133" y="24"/>
                  </a:cxn>
                  <a:cxn ang="0">
                    <a:pos x="148" y="32"/>
                  </a:cxn>
                  <a:cxn ang="0">
                    <a:pos x="171" y="67"/>
                  </a:cxn>
                </a:cxnLst>
                <a:rect l="0" t="0" r="r" b="b"/>
                <a:pathLst>
                  <a:path w="526" h="241">
                    <a:moveTo>
                      <a:pt x="171" y="67"/>
                    </a:moveTo>
                    <a:lnTo>
                      <a:pt x="525" y="36"/>
                    </a:lnTo>
                    <a:lnTo>
                      <a:pt x="525" y="150"/>
                    </a:lnTo>
                    <a:lnTo>
                      <a:pt x="519" y="160"/>
                    </a:lnTo>
                    <a:lnTo>
                      <a:pt x="513" y="166"/>
                    </a:lnTo>
                    <a:lnTo>
                      <a:pt x="514" y="183"/>
                    </a:lnTo>
                    <a:lnTo>
                      <a:pt x="458" y="193"/>
                    </a:lnTo>
                    <a:lnTo>
                      <a:pt x="368" y="210"/>
                    </a:lnTo>
                    <a:lnTo>
                      <a:pt x="273" y="226"/>
                    </a:lnTo>
                    <a:lnTo>
                      <a:pt x="247" y="231"/>
                    </a:lnTo>
                    <a:lnTo>
                      <a:pt x="222" y="236"/>
                    </a:lnTo>
                    <a:lnTo>
                      <a:pt x="202" y="239"/>
                    </a:lnTo>
                    <a:lnTo>
                      <a:pt x="174" y="240"/>
                    </a:lnTo>
                    <a:lnTo>
                      <a:pt x="151" y="240"/>
                    </a:lnTo>
                    <a:lnTo>
                      <a:pt x="145" y="237"/>
                    </a:lnTo>
                    <a:lnTo>
                      <a:pt x="138" y="211"/>
                    </a:lnTo>
                    <a:lnTo>
                      <a:pt x="126" y="183"/>
                    </a:lnTo>
                    <a:lnTo>
                      <a:pt x="112" y="168"/>
                    </a:lnTo>
                    <a:lnTo>
                      <a:pt x="88" y="156"/>
                    </a:lnTo>
                    <a:lnTo>
                      <a:pt x="53" y="151"/>
                    </a:lnTo>
                    <a:lnTo>
                      <a:pt x="26" y="150"/>
                    </a:lnTo>
                    <a:lnTo>
                      <a:pt x="13" y="161"/>
                    </a:lnTo>
                    <a:lnTo>
                      <a:pt x="6" y="174"/>
                    </a:lnTo>
                    <a:lnTo>
                      <a:pt x="0" y="192"/>
                    </a:lnTo>
                    <a:lnTo>
                      <a:pt x="1" y="0"/>
                    </a:lnTo>
                    <a:lnTo>
                      <a:pt x="133" y="24"/>
                    </a:lnTo>
                    <a:lnTo>
                      <a:pt x="148" y="32"/>
                    </a:lnTo>
                    <a:lnTo>
                      <a:pt x="171" y="67"/>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36" name="Freeform 31"/>
              <p:cNvSpPr>
                <a:spLocks/>
              </p:cNvSpPr>
              <p:nvPr/>
            </p:nvSpPr>
            <p:spPr bwMode="auto">
              <a:xfrm>
                <a:off x="1204" y="636"/>
                <a:ext cx="864" cy="52"/>
              </a:xfrm>
              <a:custGeom>
                <a:avLst/>
                <a:gdLst/>
                <a:ahLst/>
                <a:cxnLst>
                  <a:cxn ang="0">
                    <a:pos x="0" y="4"/>
                  </a:cxn>
                  <a:cxn ang="0">
                    <a:pos x="343" y="20"/>
                  </a:cxn>
                  <a:cxn ang="0">
                    <a:pos x="531" y="42"/>
                  </a:cxn>
                  <a:cxn ang="0">
                    <a:pos x="551" y="47"/>
                  </a:cxn>
                  <a:cxn ang="0">
                    <a:pos x="571" y="51"/>
                  </a:cxn>
                  <a:cxn ang="0">
                    <a:pos x="863" y="50"/>
                  </a:cxn>
                  <a:cxn ang="0">
                    <a:pos x="830" y="41"/>
                  </a:cxn>
                  <a:cxn ang="0">
                    <a:pos x="685" y="20"/>
                  </a:cxn>
                  <a:cxn ang="0">
                    <a:pos x="198" y="0"/>
                  </a:cxn>
                  <a:cxn ang="0">
                    <a:pos x="0" y="4"/>
                  </a:cxn>
                </a:cxnLst>
                <a:rect l="0" t="0" r="r" b="b"/>
                <a:pathLst>
                  <a:path w="864" h="52">
                    <a:moveTo>
                      <a:pt x="0" y="4"/>
                    </a:moveTo>
                    <a:lnTo>
                      <a:pt x="343" y="20"/>
                    </a:lnTo>
                    <a:lnTo>
                      <a:pt x="531" y="42"/>
                    </a:lnTo>
                    <a:lnTo>
                      <a:pt x="551" y="47"/>
                    </a:lnTo>
                    <a:lnTo>
                      <a:pt x="571" y="51"/>
                    </a:lnTo>
                    <a:lnTo>
                      <a:pt x="863" y="50"/>
                    </a:lnTo>
                    <a:lnTo>
                      <a:pt x="830" y="41"/>
                    </a:lnTo>
                    <a:lnTo>
                      <a:pt x="685" y="20"/>
                    </a:lnTo>
                    <a:lnTo>
                      <a:pt x="198" y="0"/>
                    </a:lnTo>
                    <a:lnTo>
                      <a:pt x="0" y="4"/>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37" name="Freeform 32"/>
              <p:cNvSpPr>
                <a:spLocks/>
              </p:cNvSpPr>
              <p:nvPr/>
            </p:nvSpPr>
            <p:spPr bwMode="auto">
              <a:xfrm>
                <a:off x="2012" y="1234"/>
                <a:ext cx="382" cy="99"/>
              </a:xfrm>
              <a:custGeom>
                <a:avLst/>
                <a:gdLst/>
                <a:ahLst/>
                <a:cxnLst>
                  <a:cxn ang="0">
                    <a:pos x="9" y="94"/>
                  </a:cxn>
                  <a:cxn ang="0">
                    <a:pos x="61" y="98"/>
                  </a:cxn>
                  <a:cxn ang="0">
                    <a:pos x="204" y="76"/>
                  </a:cxn>
                  <a:cxn ang="0">
                    <a:pos x="330" y="46"/>
                  </a:cxn>
                  <a:cxn ang="0">
                    <a:pos x="359" y="34"/>
                  </a:cxn>
                  <a:cxn ang="0">
                    <a:pos x="378" y="15"/>
                  </a:cxn>
                  <a:cxn ang="0">
                    <a:pos x="381" y="0"/>
                  </a:cxn>
                  <a:cxn ang="0">
                    <a:pos x="0" y="71"/>
                  </a:cxn>
                  <a:cxn ang="0">
                    <a:pos x="9" y="94"/>
                  </a:cxn>
                </a:cxnLst>
                <a:rect l="0" t="0" r="r" b="b"/>
                <a:pathLst>
                  <a:path w="382" h="99">
                    <a:moveTo>
                      <a:pt x="9" y="94"/>
                    </a:moveTo>
                    <a:lnTo>
                      <a:pt x="61" y="98"/>
                    </a:lnTo>
                    <a:lnTo>
                      <a:pt x="204" y="76"/>
                    </a:lnTo>
                    <a:lnTo>
                      <a:pt x="330" y="46"/>
                    </a:lnTo>
                    <a:lnTo>
                      <a:pt x="359" y="34"/>
                    </a:lnTo>
                    <a:lnTo>
                      <a:pt x="378" y="15"/>
                    </a:lnTo>
                    <a:lnTo>
                      <a:pt x="381" y="0"/>
                    </a:lnTo>
                    <a:lnTo>
                      <a:pt x="0" y="71"/>
                    </a:lnTo>
                    <a:lnTo>
                      <a:pt x="9" y="94"/>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38" name="Freeform 33"/>
              <p:cNvSpPr>
                <a:spLocks/>
              </p:cNvSpPr>
              <p:nvPr/>
            </p:nvSpPr>
            <p:spPr bwMode="auto">
              <a:xfrm>
                <a:off x="1681" y="984"/>
                <a:ext cx="178" cy="312"/>
              </a:xfrm>
              <a:custGeom>
                <a:avLst/>
                <a:gdLst/>
                <a:ahLst/>
                <a:cxnLst>
                  <a:cxn ang="0">
                    <a:pos x="0" y="0"/>
                  </a:cxn>
                  <a:cxn ang="0">
                    <a:pos x="177" y="29"/>
                  </a:cxn>
                  <a:cxn ang="0">
                    <a:pos x="177" y="217"/>
                  </a:cxn>
                  <a:cxn ang="0">
                    <a:pos x="168" y="231"/>
                  </a:cxn>
                  <a:cxn ang="0">
                    <a:pos x="164" y="247"/>
                  </a:cxn>
                  <a:cxn ang="0">
                    <a:pos x="163" y="264"/>
                  </a:cxn>
                  <a:cxn ang="0">
                    <a:pos x="163" y="311"/>
                  </a:cxn>
                  <a:cxn ang="0">
                    <a:pos x="30" y="282"/>
                  </a:cxn>
                  <a:cxn ang="0">
                    <a:pos x="12" y="275"/>
                  </a:cxn>
                  <a:cxn ang="0">
                    <a:pos x="0" y="228"/>
                  </a:cxn>
                  <a:cxn ang="0">
                    <a:pos x="0" y="0"/>
                  </a:cxn>
                </a:cxnLst>
                <a:rect l="0" t="0" r="r" b="b"/>
                <a:pathLst>
                  <a:path w="178" h="312">
                    <a:moveTo>
                      <a:pt x="0" y="0"/>
                    </a:moveTo>
                    <a:lnTo>
                      <a:pt x="177" y="29"/>
                    </a:lnTo>
                    <a:lnTo>
                      <a:pt x="177" y="217"/>
                    </a:lnTo>
                    <a:lnTo>
                      <a:pt x="168" y="231"/>
                    </a:lnTo>
                    <a:lnTo>
                      <a:pt x="164" y="247"/>
                    </a:lnTo>
                    <a:lnTo>
                      <a:pt x="163" y="264"/>
                    </a:lnTo>
                    <a:lnTo>
                      <a:pt x="163" y="311"/>
                    </a:lnTo>
                    <a:lnTo>
                      <a:pt x="30" y="282"/>
                    </a:lnTo>
                    <a:lnTo>
                      <a:pt x="12" y="275"/>
                    </a:lnTo>
                    <a:lnTo>
                      <a:pt x="0" y="228"/>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39" name="Freeform 34"/>
              <p:cNvSpPr>
                <a:spLocks/>
              </p:cNvSpPr>
              <p:nvPr/>
            </p:nvSpPr>
            <p:spPr bwMode="auto">
              <a:xfrm>
                <a:off x="1769" y="686"/>
                <a:ext cx="367" cy="86"/>
              </a:xfrm>
              <a:custGeom>
                <a:avLst/>
                <a:gdLst/>
                <a:ahLst/>
                <a:cxnLst>
                  <a:cxn ang="0">
                    <a:pos x="0" y="1"/>
                  </a:cxn>
                  <a:cxn ang="0">
                    <a:pos x="277" y="0"/>
                  </a:cxn>
                  <a:cxn ang="0">
                    <a:pos x="302" y="1"/>
                  </a:cxn>
                  <a:cxn ang="0">
                    <a:pos x="319" y="9"/>
                  </a:cxn>
                  <a:cxn ang="0">
                    <a:pos x="328" y="20"/>
                  </a:cxn>
                  <a:cxn ang="0">
                    <a:pos x="366" y="74"/>
                  </a:cxn>
                  <a:cxn ang="0">
                    <a:pos x="86" y="85"/>
                  </a:cxn>
                  <a:cxn ang="0">
                    <a:pos x="79" y="56"/>
                  </a:cxn>
                  <a:cxn ang="0">
                    <a:pos x="71" y="37"/>
                  </a:cxn>
                  <a:cxn ang="0">
                    <a:pos x="67" y="30"/>
                  </a:cxn>
                  <a:cxn ang="0">
                    <a:pos x="48" y="20"/>
                  </a:cxn>
                  <a:cxn ang="0">
                    <a:pos x="0" y="1"/>
                  </a:cxn>
                </a:cxnLst>
                <a:rect l="0" t="0" r="r" b="b"/>
                <a:pathLst>
                  <a:path w="367" h="86">
                    <a:moveTo>
                      <a:pt x="0" y="1"/>
                    </a:moveTo>
                    <a:lnTo>
                      <a:pt x="277" y="0"/>
                    </a:lnTo>
                    <a:lnTo>
                      <a:pt x="302" y="1"/>
                    </a:lnTo>
                    <a:lnTo>
                      <a:pt x="319" y="9"/>
                    </a:lnTo>
                    <a:lnTo>
                      <a:pt x="328" y="20"/>
                    </a:lnTo>
                    <a:lnTo>
                      <a:pt x="366" y="74"/>
                    </a:lnTo>
                    <a:lnTo>
                      <a:pt x="86" y="85"/>
                    </a:lnTo>
                    <a:lnTo>
                      <a:pt x="79" y="56"/>
                    </a:lnTo>
                    <a:lnTo>
                      <a:pt x="71" y="37"/>
                    </a:lnTo>
                    <a:lnTo>
                      <a:pt x="67" y="30"/>
                    </a:lnTo>
                    <a:lnTo>
                      <a:pt x="48" y="20"/>
                    </a:lnTo>
                    <a:lnTo>
                      <a:pt x="0" y="1"/>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0" name="Freeform 35"/>
              <p:cNvSpPr>
                <a:spLocks/>
              </p:cNvSpPr>
              <p:nvPr/>
            </p:nvSpPr>
            <p:spPr bwMode="auto">
              <a:xfrm>
                <a:off x="1662" y="675"/>
                <a:ext cx="191" cy="229"/>
              </a:xfrm>
              <a:custGeom>
                <a:avLst/>
                <a:gdLst/>
                <a:ahLst/>
                <a:cxnLst>
                  <a:cxn ang="0">
                    <a:pos x="48" y="0"/>
                  </a:cxn>
                  <a:cxn ang="0">
                    <a:pos x="100" y="11"/>
                  </a:cxn>
                  <a:cxn ang="0">
                    <a:pos x="152" y="28"/>
                  </a:cxn>
                  <a:cxn ang="0">
                    <a:pos x="173" y="39"/>
                  </a:cxn>
                  <a:cxn ang="0">
                    <a:pos x="184" y="59"/>
                  </a:cxn>
                  <a:cxn ang="0">
                    <a:pos x="190" y="82"/>
                  </a:cxn>
                  <a:cxn ang="0">
                    <a:pos x="190" y="94"/>
                  </a:cxn>
                  <a:cxn ang="0">
                    <a:pos x="64" y="64"/>
                  </a:cxn>
                  <a:cxn ang="0">
                    <a:pos x="37" y="64"/>
                  </a:cxn>
                  <a:cxn ang="0">
                    <a:pos x="0" y="228"/>
                  </a:cxn>
                  <a:cxn ang="0">
                    <a:pos x="30" y="47"/>
                  </a:cxn>
                  <a:cxn ang="0">
                    <a:pos x="48" y="0"/>
                  </a:cxn>
                </a:cxnLst>
                <a:rect l="0" t="0" r="r" b="b"/>
                <a:pathLst>
                  <a:path w="191" h="229">
                    <a:moveTo>
                      <a:pt x="48" y="0"/>
                    </a:moveTo>
                    <a:lnTo>
                      <a:pt x="100" y="11"/>
                    </a:lnTo>
                    <a:lnTo>
                      <a:pt x="152" y="28"/>
                    </a:lnTo>
                    <a:lnTo>
                      <a:pt x="173" y="39"/>
                    </a:lnTo>
                    <a:lnTo>
                      <a:pt x="184" y="59"/>
                    </a:lnTo>
                    <a:lnTo>
                      <a:pt x="190" y="82"/>
                    </a:lnTo>
                    <a:lnTo>
                      <a:pt x="190" y="94"/>
                    </a:lnTo>
                    <a:lnTo>
                      <a:pt x="64" y="64"/>
                    </a:lnTo>
                    <a:lnTo>
                      <a:pt x="37" y="64"/>
                    </a:lnTo>
                    <a:lnTo>
                      <a:pt x="0" y="228"/>
                    </a:lnTo>
                    <a:lnTo>
                      <a:pt x="30" y="47"/>
                    </a:lnTo>
                    <a:lnTo>
                      <a:pt x="48"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1" name="Freeform 36"/>
              <p:cNvSpPr>
                <a:spLocks/>
              </p:cNvSpPr>
              <p:nvPr/>
            </p:nvSpPr>
            <p:spPr bwMode="auto">
              <a:xfrm>
                <a:off x="1722" y="752"/>
                <a:ext cx="559" cy="330"/>
              </a:xfrm>
              <a:custGeom>
                <a:avLst/>
                <a:gdLst/>
                <a:ahLst/>
                <a:cxnLst>
                  <a:cxn ang="0">
                    <a:pos x="412" y="8"/>
                  </a:cxn>
                  <a:cxn ang="0">
                    <a:pos x="510" y="208"/>
                  </a:cxn>
                  <a:cxn ang="0">
                    <a:pos x="558" y="222"/>
                  </a:cxn>
                  <a:cxn ang="0">
                    <a:pos x="218" y="242"/>
                  </a:cxn>
                  <a:cxn ang="0">
                    <a:pos x="184" y="236"/>
                  </a:cxn>
                  <a:cxn ang="0">
                    <a:pos x="171" y="217"/>
                  </a:cxn>
                  <a:cxn ang="0">
                    <a:pos x="488" y="191"/>
                  </a:cxn>
                  <a:cxn ang="0">
                    <a:pos x="409" y="24"/>
                  </a:cxn>
                  <a:cxn ang="0">
                    <a:pos x="124" y="36"/>
                  </a:cxn>
                  <a:cxn ang="0">
                    <a:pos x="159" y="191"/>
                  </a:cxn>
                  <a:cxn ang="0">
                    <a:pos x="171" y="218"/>
                  </a:cxn>
                  <a:cxn ang="0">
                    <a:pos x="184" y="236"/>
                  </a:cxn>
                  <a:cxn ang="0">
                    <a:pos x="260" y="260"/>
                  </a:cxn>
                  <a:cxn ang="0">
                    <a:pos x="294" y="273"/>
                  </a:cxn>
                  <a:cxn ang="0">
                    <a:pos x="305" y="279"/>
                  </a:cxn>
                  <a:cxn ang="0">
                    <a:pos x="314" y="291"/>
                  </a:cxn>
                  <a:cxn ang="0">
                    <a:pos x="318" y="297"/>
                  </a:cxn>
                  <a:cxn ang="0">
                    <a:pos x="333" y="326"/>
                  </a:cxn>
                  <a:cxn ang="0">
                    <a:pos x="307" y="329"/>
                  </a:cxn>
                  <a:cxn ang="0">
                    <a:pos x="295" y="310"/>
                  </a:cxn>
                  <a:cxn ang="0">
                    <a:pos x="284" y="292"/>
                  </a:cxn>
                  <a:cxn ang="0">
                    <a:pos x="270" y="284"/>
                  </a:cxn>
                  <a:cxn ang="0">
                    <a:pos x="139" y="261"/>
                  </a:cxn>
                  <a:cxn ang="0">
                    <a:pos x="139" y="214"/>
                  </a:cxn>
                  <a:cxn ang="0">
                    <a:pos x="118" y="89"/>
                  </a:cxn>
                  <a:cxn ang="0">
                    <a:pos x="109" y="47"/>
                  </a:cxn>
                  <a:cxn ang="0">
                    <a:pos x="104" y="41"/>
                  </a:cxn>
                  <a:cxn ang="0">
                    <a:pos x="98" y="34"/>
                  </a:cxn>
                  <a:cxn ang="0">
                    <a:pos x="80" y="31"/>
                  </a:cxn>
                  <a:cxn ang="0">
                    <a:pos x="0" y="22"/>
                  </a:cxn>
                  <a:cxn ang="0">
                    <a:pos x="4" y="0"/>
                  </a:cxn>
                  <a:cxn ang="0">
                    <a:pos x="92" y="8"/>
                  </a:cxn>
                  <a:cxn ang="0">
                    <a:pos x="129" y="18"/>
                  </a:cxn>
                  <a:cxn ang="0">
                    <a:pos x="412" y="8"/>
                  </a:cxn>
                </a:cxnLst>
                <a:rect l="0" t="0" r="r" b="b"/>
                <a:pathLst>
                  <a:path w="559" h="330">
                    <a:moveTo>
                      <a:pt x="412" y="8"/>
                    </a:moveTo>
                    <a:lnTo>
                      <a:pt x="510" y="208"/>
                    </a:lnTo>
                    <a:lnTo>
                      <a:pt x="558" y="222"/>
                    </a:lnTo>
                    <a:lnTo>
                      <a:pt x="218" y="242"/>
                    </a:lnTo>
                    <a:lnTo>
                      <a:pt x="184" y="236"/>
                    </a:lnTo>
                    <a:lnTo>
                      <a:pt x="171" y="217"/>
                    </a:lnTo>
                    <a:lnTo>
                      <a:pt x="488" y="191"/>
                    </a:lnTo>
                    <a:lnTo>
                      <a:pt x="409" y="24"/>
                    </a:lnTo>
                    <a:lnTo>
                      <a:pt x="124" y="36"/>
                    </a:lnTo>
                    <a:lnTo>
                      <a:pt x="159" y="191"/>
                    </a:lnTo>
                    <a:lnTo>
                      <a:pt x="171" y="218"/>
                    </a:lnTo>
                    <a:lnTo>
                      <a:pt x="184" y="236"/>
                    </a:lnTo>
                    <a:lnTo>
                      <a:pt x="260" y="260"/>
                    </a:lnTo>
                    <a:lnTo>
                      <a:pt x="294" y="273"/>
                    </a:lnTo>
                    <a:lnTo>
                      <a:pt x="305" y="279"/>
                    </a:lnTo>
                    <a:lnTo>
                      <a:pt x="314" y="291"/>
                    </a:lnTo>
                    <a:lnTo>
                      <a:pt x="318" y="297"/>
                    </a:lnTo>
                    <a:lnTo>
                      <a:pt x="333" y="326"/>
                    </a:lnTo>
                    <a:lnTo>
                      <a:pt x="307" y="329"/>
                    </a:lnTo>
                    <a:lnTo>
                      <a:pt x="295" y="310"/>
                    </a:lnTo>
                    <a:lnTo>
                      <a:pt x="284" y="292"/>
                    </a:lnTo>
                    <a:lnTo>
                      <a:pt x="270" y="284"/>
                    </a:lnTo>
                    <a:lnTo>
                      <a:pt x="139" y="261"/>
                    </a:lnTo>
                    <a:lnTo>
                      <a:pt x="139" y="214"/>
                    </a:lnTo>
                    <a:lnTo>
                      <a:pt x="118" y="89"/>
                    </a:lnTo>
                    <a:lnTo>
                      <a:pt x="109" y="47"/>
                    </a:lnTo>
                    <a:lnTo>
                      <a:pt x="104" y="41"/>
                    </a:lnTo>
                    <a:lnTo>
                      <a:pt x="98" y="34"/>
                    </a:lnTo>
                    <a:lnTo>
                      <a:pt x="80" y="31"/>
                    </a:lnTo>
                    <a:lnTo>
                      <a:pt x="0" y="22"/>
                    </a:lnTo>
                    <a:lnTo>
                      <a:pt x="4" y="0"/>
                    </a:lnTo>
                    <a:lnTo>
                      <a:pt x="92" y="8"/>
                    </a:lnTo>
                    <a:lnTo>
                      <a:pt x="129" y="18"/>
                    </a:lnTo>
                    <a:lnTo>
                      <a:pt x="412" y="8"/>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2" name="Freeform 37"/>
              <p:cNvSpPr>
                <a:spLocks/>
              </p:cNvSpPr>
              <p:nvPr/>
            </p:nvSpPr>
            <p:spPr bwMode="auto">
              <a:xfrm>
                <a:off x="1681" y="776"/>
                <a:ext cx="180" cy="238"/>
              </a:xfrm>
              <a:custGeom>
                <a:avLst/>
                <a:gdLst/>
                <a:ahLst/>
                <a:cxnLst>
                  <a:cxn ang="0">
                    <a:pos x="42" y="0"/>
                  </a:cxn>
                  <a:cxn ang="0">
                    <a:pos x="115" y="6"/>
                  </a:cxn>
                  <a:cxn ang="0">
                    <a:pos x="133" y="10"/>
                  </a:cxn>
                  <a:cxn ang="0">
                    <a:pos x="141" y="14"/>
                  </a:cxn>
                  <a:cxn ang="0">
                    <a:pos x="148" y="20"/>
                  </a:cxn>
                  <a:cxn ang="0">
                    <a:pos x="152" y="27"/>
                  </a:cxn>
                  <a:cxn ang="0">
                    <a:pos x="156" y="48"/>
                  </a:cxn>
                  <a:cxn ang="0">
                    <a:pos x="179" y="194"/>
                  </a:cxn>
                  <a:cxn ang="0">
                    <a:pos x="179" y="237"/>
                  </a:cxn>
                  <a:cxn ang="0">
                    <a:pos x="67" y="219"/>
                  </a:cxn>
                  <a:cxn ang="0">
                    <a:pos x="67" y="190"/>
                  </a:cxn>
                  <a:cxn ang="0">
                    <a:pos x="133" y="201"/>
                  </a:cxn>
                  <a:cxn ang="0">
                    <a:pos x="145" y="203"/>
                  </a:cxn>
                  <a:cxn ang="0">
                    <a:pos x="157" y="196"/>
                  </a:cxn>
                  <a:cxn ang="0">
                    <a:pos x="162" y="186"/>
                  </a:cxn>
                  <a:cxn ang="0">
                    <a:pos x="163" y="172"/>
                  </a:cxn>
                  <a:cxn ang="0">
                    <a:pos x="159" y="148"/>
                  </a:cxn>
                  <a:cxn ang="0">
                    <a:pos x="147" y="65"/>
                  </a:cxn>
                  <a:cxn ang="0">
                    <a:pos x="143" y="43"/>
                  </a:cxn>
                  <a:cxn ang="0">
                    <a:pos x="140" y="36"/>
                  </a:cxn>
                  <a:cxn ang="0">
                    <a:pos x="136" y="31"/>
                  </a:cxn>
                  <a:cxn ang="0">
                    <a:pos x="131" y="29"/>
                  </a:cxn>
                  <a:cxn ang="0">
                    <a:pos x="115" y="24"/>
                  </a:cxn>
                  <a:cxn ang="0">
                    <a:pos x="78" y="20"/>
                  </a:cxn>
                  <a:cxn ang="0">
                    <a:pos x="64" y="20"/>
                  </a:cxn>
                  <a:cxn ang="0">
                    <a:pos x="58" y="27"/>
                  </a:cxn>
                  <a:cxn ang="0">
                    <a:pos x="53" y="40"/>
                  </a:cxn>
                  <a:cxn ang="0">
                    <a:pos x="35" y="164"/>
                  </a:cxn>
                  <a:cxn ang="0">
                    <a:pos x="33" y="176"/>
                  </a:cxn>
                  <a:cxn ang="0">
                    <a:pos x="35" y="185"/>
                  </a:cxn>
                  <a:cxn ang="0">
                    <a:pos x="42" y="189"/>
                  </a:cxn>
                  <a:cxn ang="0">
                    <a:pos x="67" y="189"/>
                  </a:cxn>
                  <a:cxn ang="0">
                    <a:pos x="67" y="220"/>
                  </a:cxn>
                  <a:cxn ang="0">
                    <a:pos x="0" y="208"/>
                  </a:cxn>
                  <a:cxn ang="0">
                    <a:pos x="42" y="0"/>
                  </a:cxn>
                </a:cxnLst>
                <a:rect l="0" t="0" r="r" b="b"/>
                <a:pathLst>
                  <a:path w="180" h="238">
                    <a:moveTo>
                      <a:pt x="42" y="0"/>
                    </a:moveTo>
                    <a:lnTo>
                      <a:pt x="115" y="6"/>
                    </a:lnTo>
                    <a:lnTo>
                      <a:pt x="133" y="10"/>
                    </a:lnTo>
                    <a:lnTo>
                      <a:pt x="141" y="14"/>
                    </a:lnTo>
                    <a:lnTo>
                      <a:pt x="148" y="20"/>
                    </a:lnTo>
                    <a:lnTo>
                      <a:pt x="152" y="27"/>
                    </a:lnTo>
                    <a:lnTo>
                      <a:pt x="156" y="48"/>
                    </a:lnTo>
                    <a:lnTo>
                      <a:pt x="179" y="194"/>
                    </a:lnTo>
                    <a:lnTo>
                      <a:pt x="179" y="237"/>
                    </a:lnTo>
                    <a:lnTo>
                      <a:pt x="67" y="219"/>
                    </a:lnTo>
                    <a:lnTo>
                      <a:pt x="67" y="190"/>
                    </a:lnTo>
                    <a:lnTo>
                      <a:pt x="133" y="201"/>
                    </a:lnTo>
                    <a:lnTo>
                      <a:pt x="145" y="203"/>
                    </a:lnTo>
                    <a:lnTo>
                      <a:pt x="157" y="196"/>
                    </a:lnTo>
                    <a:lnTo>
                      <a:pt x="162" y="186"/>
                    </a:lnTo>
                    <a:lnTo>
                      <a:pt x="163" y="172"/>
                    </a:lnTo>
                    <a:lnTo>
                      <a:pt x="159" y="148"/>
                    </a:lnTo>
                    <a:lnTo>
                      <a:pt x="147" y="65"/>
                    </a:lnTo>
                    <a:lnTo>
                      <a:pt x="143" y="43"/>
                    </a:lnTo>
                    <a:lnTo>
                      <a:pt x="140" y="36"/>
                    </a:lnTo>
                    <a:lnTo>
                      <a:pt x="136" y="31"/>
                    </a:lnTo>
                    <a:lnTo>
                      <a:pt x="131" y="29"/>
                    </a:lnTo>
                    <a:lnTo>
                      <a:pt x="115" y="24"/>
                    </a:lnTo>
                    <a:lnTo>
                      <a:pt x="78" y="20"/>
                    </a:lnTo>
                    <a:lnTo>
                      <a:pt x="64" y="20"/>
                    </a:lnTo>
                    <a:lnTo>
                      <a:pt x="58" y="27"/>
                    </a:lnTo>
                    <a:lnTo>
                      <a:pt x="53" y="40"/>
                    </a:lnTo>
                    <a:lnTo>
                      <a:pt x="35" y="164"/>
                    </a:lnTo>
                    <a:lnTo>
                      <a:pt x="33" y="176"/>
                    </a:lnTo>
                    <a:lnTo>
                      <a:pt x="35" y="185"/>
                    </a:lnTo>
                    <a:lnTo>
                      <a:pt x="42" y="189"/>
                    </a:lnTo>
                    <a:lnTo>
                      <a:pt x="67" y="189"/>
                    </a:lnTo>
                    <a:lnTo>
                      <a:pt x="67" y="220"/>
                    </a:lnTo>
                    <a:lnTo>
                      <a:pt x="0" y="208"/>
                    </a:lnTo>
                    <a:lnTo>
                      <a:pt x="42"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3" name="Freeform 38"/>
              <p:cNvSpPr>
                <a:spLocks/>
              </p:cNvSpPr>
              <p:nvPr/>
            </p:nvSpPr>
            <p:spPr bwMode="auto">
              <a:xfrm>
                <a:off x="1128" y="1134"/>
                <a:ext cx="27" cy="51"/>
              </a:xfrm>
              <a:custGeom>
                <a:avLst/>
                <a:gdLst/>
                <a:ahLst/>
                <a:cxnLst>
                  <a:cxn ang="0">
                    <a:pos x="17" y="0"/>
                  </a:cxn>
                  <a:cxn ang="0">
                    <a:pos x="0" y="4"/>
                  </a:cxn>
                  <a:cxn ang="0">
                    <a:pos x="3" y="40"/>
                  </a:cxn>
                  <a:cxn ang="0">
                    <a:pos x="9" y="50"/>
                  </a:cxn>
                  <a:cxn ang="0">
                    <a:pos x="26" y="47"/>
                  </a:cxn>
                  <a:cxn ang="0">
                    <a:pos x="17" y="0"/>
                  </a:cxn>
                </a:cxnLst>
                <a:rect l="0" t="0" r="r" b="b"/>
                <a:pathLst>
                  <a:path w="27" h="51">
                    <a:moveTo>
                      <a:pt x="17" y="0"/>
                    </a:moveTo>
                    <a:lnTo>
                      <a:pt x="0" y="4"/>
                    </a:lnTo>
                    <a:lnTo>
                      <a:pt x="3" y="40"/>
                    </a:lnTo>
                    <a:lnTo>
                      <a:pt x="9" y="50"/>
                    </a:lnTo>
                    <a:lnTo>
                      <a:pt x="26" y="47"/>
                    </a:lnTo>
                    <a:lnTo>
                      <a:pt x="17"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4" name="Freeform 39"/>
              <p:cNvSpPr>
                <a:spLocks/>
              </p:cNvSpPr>
              <p:nvPr/>
            </p:nvSpPr>
            <p:spPr bwMode="auto">
              <a:xfrm>
                <a:off x="1139" y="641"/>
                <a:ext cx="573" cy="646"/>
              </a:xfrm>
              <a:custGeom>
                <a:avLst/>
                <a:gdLst/>
                <a:ahLst/>
                <a:cxnLst>
                  <a:cxn ang="0">
                    <a:pos x="65" y="0"/>
                  </a:cxn>
                  <a:cxn ang="0">
                    <a:pos x="25" y="219"/>
                  </a:cxn>
                  <a:cxn ang="0">
                    <a:pos x="12" y="247"/>
                  </a:cxn>
                  <a:cxn ang="0">
                    <a:pos x="0" y="341"/>
                  </a:cxn>
                  <a:cxn ang="0">
                    <a:pos x="0" y="424"/>
                  </a:cxn>
                  <a:cxn ang="0">
                    <a:pos x="0" y="492"/>
                  </a:cxn>
                  <a:cxn ang="0">
                    <a:pos x="9" y="538"/>
                  </a:cxn>
                  <a:cxn ang="0">
                    <a:pos x="144" y="565"/>
                  </a:cxn>
                  <a:cxn ang="0">
                    <a:pos x="144" y="492"/>
                  </a:cxn>
                  <a:cxn ang="0">
                    <a:pos x="145" y="471"/>
                  </a:cxn>
                  <a:cxn ang="0">
                    <a:pos x="148" y="457"/>
                  </a:cxn>
                  <a:cxn ang="0">
                    <a:pos x="157" y="441"/>
                  </a:cxn>
                  <a:cxn ang="0">
                    <a:pos x="169" y="427"/>
                  </a:cxn>
                  <a:cxn ang="0">
                    <a:pos x="181" y="416"/>
                  </a:cxn>
                  <a:cxn ang="0">
                    <a:pos x="198" y="412"/>
                  </a:cxn>
                  <a:cxn ang="0">
                    <a:pos x="215" y="412"/>
                  </a:cxn>
                  <a:cxn ang="0">
                    <a:pos x="232" y="416"/>
                  </a:cxn>
                  <a:cxn ang="0">
                    <a:pos x="245" y="424"/>
                  </a:cxn>
                  <a:cxn ang="0">
                    <a:pos x="255" y="433"/>
                  </a:cxn>
                  <a:cxn ang="0">
                    <a:pos x="259" y="440"/>
                  </a:cxn>
                  <a:cxn ang="0">
                    <a:pos x="264" y="450"/>
                  </a:cxn>
                  <a:cxn ang="0">
                    <a:pos x="269" y="464"/>
                  </a:cxn>
                  <a:cxn ang="0">
                    <a:pos x="274" y="480"/>
                  </a:cxn>
                  <a:cxn ang="0">
                    <a:pos x="277" y="496"/>
                  </a:cxn>
                  <a:cxn ang="0">
                    <a:pos x="281" y="513"/>
                  </a:cxn>
                  <a:cxn ang="0">
                    <a:pos x="281" y="588"/>
                  </a:cxn>
                  <a:cxn ang="0">
                    <a:pos x="523" y="645"/>
                  </a:cxn>
                  <a:cxn ang="0">
                    <a:pos x="516" y="606"/>
                  </a:cxn>
                  <a:cxn ang="0">
                    <a:pos x="516" y="336"/>
                  </a:cxn>
                  <a:cxn ang="0">
                    <a:pos x="523" y="268"/>
                  </a:cxn>
                  <a:cxn ang="0">
                    <a:pos x="541" y="170"/>
                  </a:cxn>
                  <a:cxn ang="0">
                    <a:pos x="553" y="83"/>
                  </a:cxn>
                  <a:cxn ang="0">
                    <a:pos x="572" y="34"/>
                  </a:cxn>
                  <a:cxn ang="0">
                    <a:pos x="410" y="15"/>
                  </a:cxn>
                  <a:cxn ang="0">
                    <a:pos x="183" y="4"/>
                  </a:cxn>
                  <a:cxn ang="0">
                    <a:pos x="65" y="0"/>
                  </a:cxn>
                </a:cxnLst>
                <a:rect l="0" t="0" r="r" b="b"/>
                <a:pathLst>
                  <a:path w="573" h="646">
                    <a:moveTo>
                      <a:pt x="65" y="0"/>
                    </a:moveTo>
                    <a:lnTo>
                      <a:pt x="25" y="219"/>
                    </a:lnTo>
                    <a:lnTo>
                      <a:pt x="12" y="247"/>
                    </a:lnTo>
                    <a:lnTo>
                      <a:pt x="0" y="341"/>
                    </a:lnTo>
                    <a:lnTo>
                      <a:pt x="0" y="424"/>
                    </a:lnTo>
                    <a:lnTo>
                      <a:pt x="0" y="492"/>
                    </a:lnTo>
                    <a:lnTo>
                      <a:pt x="9" y="538"/>
                    </a:lnTo>
                    <a:lnTo>
                      <a:pt x="144" y="565"/>
                    </a:lnTo>
                    <a:lnTo>
                      <a:pt x="144" y="492"/>
                    </a:lnTo>
                    <a:lnTo>
                      <a:pt x="145" y="471"/>
                    </a:lnTo>
                    <a:lnTo>
                      <a:pt x="148" y="457"/>
                    </a:lnTo>
                    <a:lnTo>
                      <a:pt x="157" y="441"/>
                    </a:lnTo>
                    <a:lnTo>
                      <a:pt x="169" y="427"/>
                    </a:lnTo>
                    <a:lnTo>
                      <a:pt x="181" y="416"/>
                    </a:lnTo>
                    <a:lnTo>
                      <a:pt x="198" y="412"/>
                    </a:lnTo>
                    <a:lnTo>
                      <a:pt x="215" y="412"/>
                    </a:lnTo>
                    <a:lnTo>
                      <a:pt x="232" y="416"/>
                    </a:lnTo>
                    <a:lnTo>
                      <a:pt x="245" y="424"/>
                    </a:lnTo>
                    <a:lnTo>
                      <a:pt x="255" y="433"/>
                    </a:lnTo>
                    <a:lnTo>
                      <a:pt x="259" y="440"/>
                    </a:lnTo>
                    <a:lnTo>
                      <a:pt x="264" y="450"/>
                    </a:lnTo>
                    <a:lnTo>
                      <a:pt x="269" y="464"/>
                    </a:lnTo>
                    <a:lnTo>
                      <a:pt x="274" y="480"/>
                    </a:lnTo>
                    <a:lnTo>
                      <a:pt x="277" y="496"/>
                    </a:lnTo>
                    <a:lnTo>
                      <a:pt x="281" y="513"/>
                    </a:lnTo>
                    <a:lnTo>
                      <a:pt x="281" y="588"/>
                    </a:lnTo>
                    <a:lnTo>
                      <a:pt x="523" y="645"/>
                    </a:lnTo>
                    <a:lnTo>
                      <a:pt x="516" y="606"/>
                    </a:lnTo>
                    <a:lnTo>
                      <a:pt x="516" y="336"/>
                    </a:lnTo>
                    <a:lnTo>
                      <a:pt x="523" y="268"/>
                    </a:lnTo>
                    <a:lnTo>
                      <a:pt x="541" y="170"/>
                    </a:lnTo>
                    <a:lnTo>
                      <a:pt x="553" y="83"/>
                    </a:lnTo>
                    <a:lnTo>
                      <a:pt x="572" y="34"/>
                    </a:lnTo>
                    <a:lnTo>
                      <a:pt x="410" y="15"/>
                    </a:lnTo>
                    <a:lnTo>
                      <a:pt x="183" y="4"/>
                    </a:lnTo>
                    <a:lnTo>
                      <a:pt x="65"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5" name="Freeform 40"/>
              <p:cNvSpPr>
                <a:spLocks/>
              </p:cNvSpPr>
              <p:nvPr/>
            </p:nvSpPr>
            <p:spPr bwMode="auto">
              <a:xfrm>
                <a:off x="2000" y="1193"/>
                <a:ext cx="391" cy="81"/>
              </a:xfrm>
              <a:custGeom>
                <a:avLst/>
                <a:gdLst/>
                <a:ahLst/>
                <a:cxnLst>
                  <a:cxn ang="0">
                    <a:pos x="0" y="61"/>
                  </a:cxn>
                  <a:cxn ang="0">
                    <a:pos x="60" y="61"/>
                  </a:cxn>
                  <a:cxn ang="0">
                    <a:pos x="104" y="53"/>
                  </a:cxn>
                  <a:cxn ang="0">
                    <a:pos x="209" y="33"/>
                  </a:cxn>
                  <a:cxn ang="0">
                    <a:pos x="298" y="17"/>
                  </a:cxn>
                  <a:cxn ang="0">
                    <a:pos x="364" y="4"/>
                  </a:cxn>
                  <a:cxn ang="0">
                    <a:pos x="371" y="0"/>
                  </a:cxn>
                  <a:cxn ang="0">
                    <a:pos x="382" y="1"/>
                  </a:cxn>
                  <a:cxn ang="0">
                    <a:pos x="389" y="8"/>
                  </a:cxn>
                  <a:cxn ang="0">
                    <a:pos x="390" y="14"/>
                  </a:cxn>
                  <a:cxn ang="0">
                    <a:pos x="380" y="20"/>
                  </a:cxn>
                  <a:cxn ang="0">
                    <a:pos x="367" y="24"/>
                  </a:cxn>
                  <a:cxn ang="0">
                    <a:pos x="355" y="28"/>
                  </a:cxn>
                  <a:cxn ang="0">
                    <a:pos x="308" y="38"/>
                  </a:cxn>
                  <a:cxn ang="0">
                    <a:pos x="235" y="53"/>
                  </a:cxn>
                  <a:cxn ang="0">
                    <a:pos x="164" y="65"/>
                  </a:cxn>
                  <a:cxn ang="0">
                    <a:pos x="93" y="76"/>
                  </a:cxn>
                  <a:cxn ang="0">
                    <a:pos x="60" y="80"/>
                  </a:cxn>
                  <a:cxn ang="0">
                    <a:pos x="44" y="79"/>
                  </a:cxn>
                  <a:cxn ang="0">
                    <a:pos x="20" y="77"/>
                  </a:cxn>
                  <a:cxn ang="0">
                    <a:pos x="1" y="74"/>
                  </a:cxn>
                  <a:cxn ang="0">
                    <a:pos x="0" y="61"/>
                  </a:cxn>
                </a:cxnLst>
                <a:rect l="0" t="0" r="r" b="b"/>
                <a:pathLst>
                  <a:path w="391" h="81">
                    <a:moveTo>
                      <a:pt x="0" y="61"/>
                    </a:moveTo>
                    <a:lnTo>
                      <a:pt x="60" y="61"/>
                    </a:lnTo>
                    <a:lnTo>
                      <a:pt x="104" y="53"/>
                    </a:lnTo>
                    <a:lnTo>
                      <a:pt x="209" y="33"/>
                    </a:lnTo>
                    <a:lnTo>
                      <a:pt x="298" y="17"/>
                    </a:lnTo>
                    <a:lnTo>
                      <a:pt x="364" y="4"/>
                    </a:lnTo>
                    <a:lnTo>
                      <a:pt x="371" y="0"/>
                    </a:lnTo>
                    <a:lnTo>
                      <a:pt x="382" y="1"/>
                    </a:lnTo>
                    <a:lnTo>
                      <a:pt x="389" y="8"/>
                    </a:lnTo>
                    <a:lnTo>
                      <a:pt x="390" y="14"/>
                    </a:lnTo>
                    <a:lnTo>
                      <a:pt x="380" y="20"/>
                    </a:lnTo>
                    <a:lnTo>
                      <a:pt x="367" y="24"/>
                    </a:lnTo>
                    <a:lnTo>
                      <a:pt x="355" y="28"/>
                    </a:lnTo>
                    <a:lnTo>
                      <a:pt x="308" y="38"/>
                    </a:lnTo>
                    <a:lnTo>
                      <a:pt x="235" y="53"/>
                    </a:lnTo>
                    <a:lnTo>
                      <a:pt x="164" y="65"/>
                    </a:lnTo>
                    <a:lnTo>
                      <a:pt x="93" y="76"/>
                    </a:lnTo>
                    <a:lnTo>
                      <a:pt x="60" y="80"/>
                    </a:lnTo>
                    <a:lnTo>
                      <a:pt x="44" y="79"/>
                    </a:lnTo>
                    <a:lnTo>
                      <a:pt x="20" y="77"/>
                    </a:lnTo>
                    <a:lnTo>
                      <a:pt x="1" y="74"/>
                    </a:lnTo>
                    <a:lnTo>
                      <a:pt x="0" y="61"/>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6" name="Freeform 41"/>
              <p:cNvSpPr>
                <a:spLocks/>
              </p:cNvSpPr>
              <p:nvPr/>
            </p:nvSpPr>
            <p:spPr bwMode="auto">
              <a:xfrm>
                <a:off x="2046" y="1065"/>
                <a:ext cx="332" cy="156"/>
              </a:xfrm>
              <a:custGeom>
                <a:avLst/>
                <a:gdLst/>
                <a:ahLst/>
                <a:cxnLst>
                  <a:cxn ang="0">
                    <a:pos x="327" y="0"/>
                  </a:cxn>
                  <a:cxn ang="0">
                    <a:pos x="276" y="4"/>
                  </a:cxn>
                  <a:cxn ang="0">
                    <a:pos x="277" y="14"/>
                  </a:cxn>
                  <a:cxn ang="0">
                    <a:pos x="67" y="36"/>
                  </a:cxn>
                  <a:cxn ang="0">
                    <a:pos x="67" y="25"/>
                  </a:cxn>
                  <a:cxn ang="0">
                    <a:pos x="3" y="33"/>
                  </a:cxn>
                  <a:cxn ang="0">
                    <a:pos x="0" y="39"/>
                  </a:cxn>
                  <a:cxn ang="0">
                    <a:pos x="0" y="150"/>
                  </a:cxn>
                  <a:cxn ang="0">
                    <a:pos x="7" y="154"/>
                  </a:cxn>
                  <a:cxn ang="0">
                    <a:pos x="14" y="155"/>
                  </a:cxn>
                  <a:cxn ang="0">
                    <a:pos x="319" y="104"/>
                  </a:cxn>
                  <a:cxn ang="0">
                    <a:pos x="326" y="99"/>
                  </a:cxn>
                  <a:cxn ang="0">
                    <a:pos x="331" y="91"/>
                  </a:cxn>
                  <a:cxn ang="0">
                    <a:pos x="331" y="3"/>
                  </a:cxn>
                  <a:cxn ang="0">
                    <a:pos x="327" y="0"/>
                  </a:cxn>
                </a:cxnLst>
                <a:rect l="0" t="0" r="r" b="b"/>
                <a:pathLst>
                  <a:path w="332" h="156">
                    <a:moveTo>
                      <a:pt x="327" y="0"/>
                    </a:moveTo>
                    <a:lnTo>
                      <a:pt x="276" y="4"/>
                    </a:lnTo>
                    <a:lnTo>
                      <a:pt x="277" y="14"/>
                    </a:lnTo>
                    <a:lnTo>
                      <a:pt x="67" y="36"/>
                    </a:lnTo>
                    <a:lnTo>
                      <a:pt x="67" y="25"/>
                    </a:lnTo>
                    <a:lnTo>
                      <a:pt x="3" y="33"/>
                    </a:lnTo>
                    <a:lnTo>
                      <a:pt x="0" y="39"/>
                    </a:lnTo>
                    <a:lnTo>
                      <a:pt x="0" y="150"/>
                    </a:lnTo>
                    <a:lnTo>
                      <a:pt x="7" y="154"/>
                    </a:lnTo>
                    <a:lnTo>
                      <a:pt x="14" y="155"/>
                    </a:lnTo>
                    <a:lnTo>
                      <a:pt x="319" y="104"/>
                    </a:lnTo>
                    <a:lnTo>
                      <a:pt x="326" y="99"/>
                    </a:lnTo>
                    <a:lnTo>
                      <a:pt x="331" y="91"/>
                    </a:lnTo>
                    <a:lnTo>
                      <a:pt x="331" y="3"/>
                    </a:lnTo>
                    <a:lnTo>
                      <a:pt x="327"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7" name="Freeform 42"/>
              <p:cNvSpPr>
                <a:spLocks/>
              </p:cNvSpPr>
              <p:nvPr/>
            </p:nvSpPr>
            <p:spPr bwMode="auto">
              <a:xfrm>
                <a:off x="2113" y="1077"/>
                <a:ext cx="211" cy="134"/>
              </a:xfrm>
              <a:custGeom>
                <a:avLst/>
                <a:gdLst/>
                <a:ahLst/>
                <a:cxnLst>
                  <a:cxn ang="0">
                    <a:pos x="0" y="19"/>
                  </a:cxn>
                  <a:cxn ang="0">
                    <a:pos x="210" y="0"/>
                  </a:cxn>
                  <a:cxn ang="0">
                    <a:pos x="210" y="100"/>
                  </a:cxn>
                  <a:cxn ang="0">
                    <a:pos x="178" y="105"/>
                  </a:cxn>
                  <a:cxn ang="0">
                    <a:pos x="90" y="120"/>
                  </a:cxn>
                  <a:cxn ang="0">
                    <a:pos x="38" y="129"/>
                  </a:cxn>
                  <a:cxn ang="0">
                    <a:pos x="0" y="133"/>
                  </a:cxn>
                  <a:cxn ang="0">
                    <a:pos x="0" y="19"/>
                  </a:cxn>
                </a:cxnLst>
                <a:rect l="0" t="0" r="r" b="b"/>
                <a:pathLst>
                  <a:path w="211" h="134">
                    <a:moveTo>
                      <a:pt x="0" y="19"/>
                    </a:moveTo>
                    <a:lnTo>
                      <a:pt x="210" y="0"/>
                    </a:lnTo>
                    <a:lnTo>
                      <a:pt x="210" y="100"/>
                    </a:lnTo>
                    <a:lnTo>
                      <a:pt x="178" y="105"/>
                    </a:lnTo>
                    <a:lnTo>
                      <a:pt x="90" y="120"/>
                    </a:lnTo>
                    <a:lnTo>
                      <a:pt x="38" y="129"/>
                    </a:lnTo>
                    <a:lnTo>
                      <a:pt x="0" y="133"/>
                    </a:lnTo>
                    <a:lnTo>
                      <a:pt x="0" y="19"/>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8" name="Freeform 43"/>
              <p:cNvSpPr>
                <a:spLocks/>
              </p:cNvSpPr>
              <p:nvPr/>
            </p:nvSpPr>
            <p:spPr bwMode="auto">
              <a:xfrm>
                <a:off x="2113" y="1089"/>
                <a:ext cx="211" cy="113"/>
              </a:xfrm>
              <a:custGeom>
                <a:avLst/>
                <a:gdLst/>
                <a:ahLst/>
                <a:cxnLst>
                  <a:cxn ang="0">
                    <a:pos x="5" y="22"/>
                  </a:cxn>
                  <a:cxn ang="0">
                    <a:pos x="206" y="0"/>
                  </a:cxn>
                  <a:cxn ang="0">
                    <a:pos x="210" y="6"/>
                  </a:cxn>
                  <a:cxn ang="0">
                    <a:pos x="210" y="75"/>
                  </a:cxn>
                  <a:cxn ang="0">
                    <a:pos x="206" y="80"/>
                  </a:cxn>
                  <a:cxn ang="0">
                    <a:pos x="5" y="112"/>
                  </a:cxn>
                  <a:cxn ang="0">
                    <a:pos x="0" y="106"/>
                  </a:cxn>
                  <a:cxn ang="0">
                    <a:pos x="0" y="32"/>
                  </a:cxn>
                  <a:cxn ang="0">
                    <a:pos x="5" y="22"/>
                  </a:cxn>
                </a:cxnLst>
                <a:rect l="0" t="0" r="r" b="b"/>
                <a:pathLst>
                  <a:path w="211" h="113">
                    <a:moveTo>
                      <a:pt x="5" y="22"/>
                    </a:moveTo>
                    <a:lnTo>
                      <a:pt x="206" y="0"/>
                    </a:lnTo>
                    <a:lnTo>
                      <a:pt x="210" y="6"/>
                    </a:lnTo>
                    <a:lnTo>
                      <a:pt x="210" y="75"/>
                    </a:lnTo>
                    <a:lnTo>
                      <a:pt x="206" y="80"/>
                    </a:lnTo>
                    <a:lnTo>
                      <a:pt x="5" y="112"/>
                    </a:lnTo>
                    <a:lnTo>
                      <a:pt x="0" y="106"/>
                    </a:lnTo>
                    <a:lnTo>
                      <a:pt x="0" y="32"/>
                    </a:lnTo>
                    <a:lnTo>
                      <a:pt x="5" y="22"/>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49" name="Freeform 44"/>
              <p:cNvSpPr>
                <a:spLocks/>
              </p:cNvSpPr>
              <p:nvPr/>
            </p:nvSpPr>
            <p:spPr bwMode="auto">
              <a:xfrm>
                <a:off x="2119" y="1102"/>
                <a:ext cx="199" cy="23"/>
              </a:xfrm>
              <a:custGeom>
                <a:avLst/>
                <a:gdLst/>
                <a:ahLst/>
                <a:cxnLst>
                  <a:cxn ang="0">
                    <a:pos x="0" y="22"/>
                  </a:cxn>
                  <a:cxn ang="0">
                    <a:pos x="198" y="0"/>
                  </a:cxn>
                  <a:cxn ang="0">
                    <a:pos x="0" y="22"/>
                  </a:cxn>
                </a:cxnLst>
                <a:rect l="0" t="0" r="r" b="b"/>
                <a:pathLst>
                  <a:path w="199" h="23">
                    <a:moveTo>
                      <a:pt x="0" y="22"/>
                    </a:moveTo>
                    <a:lnTo>
                      <a:pt x="198" y="0"/>
                    </a:lnTo>
                    <a:lnTo>
                      <a:pt x="0" y="22"/>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0" name="Freeform 45"/>
              <p:cNvSpPr>
                <a:spLocks/>
              </p:cNvSpPr>
              <p:nvPr/>
            </p:nvSpPr>
            <p:spPr bwMode="auto">
              <a:xfrm>
                <a:off x="2120" y="1119"/>
                <a:ext cx="198" cy="25"/>
              </a:xfrm>
              <a:custGeom>
                <a:avLst/>
                <a:gdLst/>
                <a:ahLst/>
                <a:cxnLst>
                  <a:cxn ang="0">
                    <a:pos x="0" y="24"/>
                  </a:cxn>
                  <a:cxn ang="0">
                    <a:pos x="197" y="0"/>
                  </a:cxn>
                  <a:cxn ang="0">
                    <a:pos x="0" y="24"/>
                  </a:cxn>
                </a:cxnLst>
                <a:rect l="0" t="0" r="r" b="b"/>
                <a:pathLst>
                  <a:path w="198" h="25">
                    <a:moveTo>
                      <a:pt x="0" y="24"/>
                    </a:moveTo>
                    <a:lnTo>
                      <a:pt x="197" y="0"/>
                    </a:lnTo>
                    <a:lnTo>
                      <a:pt x="0" y="24"/>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1" name="Freeform 46"/>
              <p:cNvSpPr>
                <a:spLocks/>
              </p:cNvSpPr>
              <p:nvPr/>
            </p:nvSpPr>
            <p:spPr bwMode="auto">
              <a:xfrm>
                <a:off x="2120" y="1142"/>
                <a:ext cx="200" cy="29"/>
              </a:xfrm>
              <a:custGeom>
                <a:avLst/>
                <a:gdLst/>
                <a:ahLst/>
                <a:cxnLst>
                  <a:cxn ang="0">
                    <a:pos x="0" y="28"/>
                  </a:cxn>
                  <a:cxn ang="0">
                    <a:pos x="199" y="0"/>
                  </a:cxn>
                  <a:cxn ang="0">
                    <a:pos x="0" y="28"/>
                  </a:cxn>
                </a:cxnLst>
                <a:rect l="0" t="0" r="r" b="b"/>
                <a:pathLst>
                  <a:path w="200" h="29">
                    <a:moveTo>
                      <a:pt x="0" y="28"/>
                    </a:moveTo>
                    <a:lnTo>
                      <a:pt x="199" y="0"/>
                    </a:lnTo>
                    <a:lnTo>
                      <a:pt x="0" y="28"/>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2" name="Freeform 47"/>
              <p:cNvSpPr>
                <a:spLocks/>
              </p:cNvSpPr>
              <p:nvPr/>
            </p:nvSpPr>
            <p:spPr bwMode="auto">
              <a:xfrm>
                <a:off x="2120" y="1159"/>
                <a:ext cx="201" cy="32"/>
              </a:xfrm>
              <a:custGeom>
                <a:avLst/>
                <a:gdLst/>
                <a:ahLst/>
                <a:cxnLst>
                  <a:cxn ang="0">
                    <a:pos x="0" y="31"/>
                  </a:cxn>
                  <a:cxn ang="0">
                    <a:pos x="200" y="0"/>
                  </a:cxn>
                  <a:cxn ang="0">
                    <a:pos x="0" y="31"/>
                  </a:cxn>
                </a:cxnLst>
                <a:rect l="0" t="0" r="r" b="b"/>
                <a:pathLst>
                  <a:path w="201" h="32">
                    <a:moveTo>
                      <a:pt x="0" y="31"/>
                    </a:moveTo>
                    <a:lnTo>
                      <a:pt x="200" y="0"/>
                    </a:lnTo>
                    <a:lnTo>
                      <a:pt x="0" y="31"/>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3" name="Freeform 48"/>
              <p:cNvSpPr>
                <a:spLocks/>
              </p:cNvSpPr>
              <p:nvPr/>
            </p:nvSpPr>
            <p:spPr bwMode="auto">
              <a:xfrm>
                <a:off x="2053" y="1101"/>
                <a:ext cx="54" cy="71"/>
              </a:xfrm>
              <a:custGeom>
                <a:avLst/>
                <a:gdLst/>
                <a:ahLst/>
                <a:cxnLst>
                  <a:cxn ang="0">
                    <a:pos x="5" y="5"/>
                  </a:cxn>
                  <a:cxn ang="0">
                    <a:pos x="49" y="0"/>
                  </a:cxn>
                  <a:cxn ang="0">
                    <a:pos x="53" y="8"/>
                  </a:cxn>
                  <a:cxn ang="0">
                    <a:pos x="53" y="55"/>
                  </a:cxn>
                  <a:cxn ang="0">
                    <a:pos x="50" y="64"/>
                  </a:cxn>
                  <a:cxn ang="0">
                    <a:pos x="4" y="70"/>
                  </a:cxn>
                  <a:cxn ang="0">
                    <a:pos x="0" y="61"/>
                  </a:cxn>
                  <a:cxn ang="0">
                    <a:pos x="0" y="11"/>
                  </a:cxn>
                  <a:cxn ang="0">
                    <a:pos x="5" y="5"/>
                  </a:cxn>
                </a:cxnLst>
                <a:rect l="0" t="0" r="r" b="b"/>
                <a:pathLst>
                  <a:path w="54" h="71">
                    <a:moveTo>
                      <a:pt x="5" y="5"/>
                    </a:moveTo>
                    <a:lnTo>
                      <a:pt x="49" y="0"/>
                    </a:lnTo>
                    <a:lnTo>
                      <a:pt x="53" y="8"/>
                    </a:lnTo>
                    <a:lnTo>
                      <a:pt x="53" y="55"/>
                    </a:lnTo>
                    <a:lnTo>
                      <a:pt x="50" y="64"/>
                    </a:lnTo>
                    <a:lnTo>
                      <a:pt x="4" y="70"/>
                    </a:lnTo>
                    <a:lnTo>
                      <a:pt x="0" y="61"/>
                    </a:lnTo>
                    <a:lnTo>
                      <a:pt x="0" y="11"/>
                    </a:lnTo>
                    <a:lnTo>
                      <a:pt x="5" y="5"/>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4" name="Freeform 49"/>
              <p:cNvSpPr>
                <a:spLocks/>
              </p:cNvSpPr>
              <p:nvPr/>
            </p:nvSpPr>
            <p:spPr bwMode="auto">
              <a:xfrm>
                <a:off x="2054" y="1175"/>
                <a:ext cx="51" cy="35"/>
              </a:xfrm>
              <a:custGeom>
                <a:avLst/>
                <a:gdLst/>
                <a:ahLst/>
                <a:cxnLst>
                  <a:cxn ang="0">
                    <a:pos x="0" y="8"/>
                  </a:cxn>
                  <a:cxn ang="0">
                    <a:pos x="50" y="0"/>
                  </a:cxn>
                  <a:cxn ang="0">
                    <a:pos x="50" y="25"/>
                  </a:cxn>
                  <a:cxn ang="0">
                    <a:pos x="0" y="34"/>
                  </a:cxn>
                  <a:cxn ang="0">
                    <a:pos x="0" y="8"/>
                  </a:cxn>
                </a:cxnLst>
                <a:rect l="0" t="0" r="r" b="b"/>
                <a:pathLst>
                  <a:path w="51" h="35">
                    <a:moveTo>
                      <a:pt x="0" y="8"/>
                    </a:moveTo>
                    <a:lnTo>
                      <a:pt x="50" y="0"/>
                    </a:lnTo>
                    <a:lnTo>
                      <a:pt x="50" y="25"/>
                    </a:lnTo>
                    <a:lnTo>
                      <a:pt x="0" y="34"/>
                    </a:lnTo>
                    <a:lnTo>
                      <a:pt x="0" y="8"/>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5" name="Freeform 50"/>
              <p:cNvSpPr>
                <a:spLocks/>
              </p:cNvSpPr>
              <p:nvPr/>
            </p:nvSpPr>
            <p:spPr bwMode="auto">
              <a:xfrm>
                <a:off x="2329" y="1074"/>
                <a:ext cx="42" cy="58"/>
              </a:xfrm>
              <a:custGeom>
                <a:avLst/>
                <a:gdLst/>
                <a:ahLst/>
                <a:cxnLst>
                  <a:cxn ang="0">
                    <a:pos x="4" y="4"/>
                  </a:cxn>
                  <a:cxn ang="0">
                    <a:pos x="36" y="0"/>
                  </a:cxn>
                  <a:cxn ang="0">
                    <a:pos x="41" y="8"/>
                  </a:cxn>
                  <a:cxn ang="0">
                    <a:pos x="41" y="44"/>
                  </a:cxn>
                  <a:cxn ang="0">
                    <a:pos x="37" y="52"/>
                  </a:cxn>
                  <a:cxn ang="0">
                    <a:pos x="3" y="57"/>
                  </a:cxn>
                  <a:cxn ang="0">
                    <a:pos x="0" y="48"/>
                  </a:cxn>
                  <a:cxn ang="0">
                    <a:pos x="0" y="13"/>
                  </a:cxn>
                  <a:cxn ang="0">
                    <a:pos x="4" y="4"/>
                  </a:cxn>
                </a:cxnLst>
                <a:rect l="0" t="0" r="r" b="b"/>
                <a:pathLst>
                  <a:path w="42" h="58">
                    <a:moveTo>
                      <a:pt x="4" y="4"/>
                    </a:moveTo>
                    <a:lnTo>
                      <a:pt x="36" y="0"/>
                    </a:lnTo>
                    <a:lnTo>
                      <a:pt x="41" y="8"/>
                    </a:lnTo>
                    <a:lnTo>
                      <a:pt x="41" y="44"/>
                    </a:lnTo>
                    <a:lnTo>
                      <a:pt x="37" y="52"/>
                    </a:lnTo>
                    <a:lnTo>
                      <a:pt x="3" y="57"/>
                    </a:lnTo>
                    <a:lnTo>
                      <a:pt x="0" y="48"/>
                    </a:lnTo>
                    <a:lnTo>
                      <a:pt x="0" y="13"/>
                    </a:lnTo>
                    <a:lnTo>
                      <a:pt x="4" y="4"/>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6" name="Freeform 51"/>
              <p:cNvSpPr>
                <a:spLocks/>
              </p:cNvSpPr>
              <p:nvPr/>
            </p:nvSpPr>
            <p:spPr bwMode="auto">
              <a:xfrm>
                <a:off x="2331" y="1134"/>
                <a:ext cx="38" cy="30"/>
              </a:xfrm>
              <a:custGeom>
                <a:avLst/>
                <a:gdLst/>
                <a:ahLst/>
                <a:cxnLst>
                  <a:cxn ang="0">
                    <a:pos x="0" y="5"/>
                  </a:cxn>
                  <a:cxn ang="0">
                    <a:pos x="37" y="0"/>
                  </a:cxn>
                  <a:cxn ang="0">
                    <a:pos x="37" y="23"/>
                  </a:cxn>
                  <a:cxn ang="0">
                    <a:pos x="0" y="29"/>
                  </a:cxn>
                  <a:cxn ang="0">
                    <a:pos x="0" y="5"/>
                  </a:cxn>
                </a:cxnLst>
                <a:rect l="0" t="0" r="r" b="b"/>
                <a:pathLst>
                  <a:path w="38" h="30">
                    <a:moveTo>
                      <a:pt x="0" y="5"/>
                    </a:moveTo>
                    <a:lnTo>
                      <a:pt x="37" y="0"/>
                    </a:lnTo>
                    <a:lnTo>
                      <a:pt x="37" y="23"/>
                    </a:lnTo>
                    <a:lnTo>
                      <a:pt x="0" y="29"/>
                    </a:lnTo>
                    <a:lnTo>
                      <a:pt x="0" y="5"/>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7" name="Freeform 52"/>
              <p:cNvSpPr>
                <a:spLocks/>
              </p:cNvSpPr>
              <p:nvPr/>
            </p:nvSpPr>
            <p:spPr bwMode="auto">
              <a:xfrm>
                <a:off x="2000" y="1204"/>
                <a:ext cx="393" cy="110"/>
              </a:xfrm>
              <a:custGeom>
                <a:avLst/>
                <a:gdLst/>
                <a:ahLst/>
                <a:cxnLst>
                  <a:cxn ang="0">
                    <a:pos x="0" y="69"/>
                  </a:cxn>
                  <a:cxn ang="0">
                    <a:pos x="1" y="85"/>
                  </a:cxn>
                  <a:cxn ang="0">
                    <a:pos x="4" y="101"/>
                  </a:cxn>
                  <a:cxn ang="0">
                    <a:pos x="32" y="108"/>
                  </a:cxn>
                  <a:cxn ang="0">
                    <a:pos x="67" y="109"/>
                  </a:cxn>
                  <a:cxn ang="0">
                    <a:pos x="120" y="104"/>
                  </a:cxn>
                  <a:cxn ang="0">
                    <a:pos x="167" y="97"/>
                  </a:cxn>
                  <a:cxn ang="0">
                    <a:pos x="208" y="88"/>
                  </a:cxn>
                  <a:cxn ang="0">
                    <a:pos x="253" y="78"/>
                  </a:cxn>
                  <a:cxn ang="0">
                    <a:pos x="295" y="69"/>
                  </a:cxn>
                  <a:cxn ang="0">
                    <a:pos x="333" y="59"/>
                  </a:cxn>
                  <a:cxn ang="0">
                    <a:pos x="383" y="46"/>
                  </a:cxn>
                  <a:cxn ang="0">
                    <a:pos x="389" y="33"/>
                  </a:cxn>
                  <a:cxn ang="0">
                    <a:pos x="392" y="15"/>
                  </a:cxn>
                  <a:cxn ang="0">
                    <a:pos x="390" y="0"/>
                  </a:cxn>
                  <a:cxn ang="0">
                    <a:pos x="387" y="5"/>
                  </a:cxn>
                  <a:cxn ang="0">
                    <a:pos x="380" y="9"/>
                  </a:cxn>
                  <a:cxn ang="0">
                    <a:pos x="371" y="12"/>
                  </a:cxn>
                  <a:cxn ang="0">
                    <a:pos x="361" y="15"/>
                  </a:cxn>
                  <a:cxn ang="0">
                    <a:pos x="323" y="24"/>
                  </a:cxn>
                  <a:cxn ang="0">
                    <a:pos x="283" y="33"/>
                  </a:cxn>
                  <a:cxn ang="0">
                    <a:pos x="225" y="44"/>
                  </a:cxn>
                  <a:cxn ang="0">
                    <a:pos x="174" y="53"/>
                  </a:cxn>
                  <a:cxn ang="0">
                    <a:pos x="131" y="59"/>
                  </a:cxn>
                  <a:cxn ang="0">
                    <a:pos x="93" y="65"/>
                  </a:cxn>
                  <a:cxn ang="0">
                    <a:pos x="58" y="69"/>
                  </a:cxn>
                  <a:cxn ang="0">
                    <a:pos x="41" y="68"/>
                  </a:cxn>
                  <a:cxn ang="0">
                    <a:pos x="19" y="67"/>
                  </a:cxn>
                  <a:cxn ang="0">
                    <a:pos x="3" y="63"/>
                  </a:cxn>
                  <a:cxn ang="0">
                    <a:pos x="0" y="69"/>
                  </a:cxn>
                </a:cxnLst>
                <a:rect l="0" t="0" r="r" b="b"/>
                <a:pathLst>
                  <a:path w="393" h="110">
                    <a:moveTo>
                      <a:pt x="0" y="69"/>
                    </a:moveTo>
                    <a:lnTo>
                      <a:pt x="1" y="85"/>
                    </a:lnTo>
                    <a:lnTo>
                      <a:pt x="4" y="101"/>
                    </a:lnTo>
                    <a:lnTo>
                      <a:pt x="32" y="108"/>
                    </a:lnTo>
                    <a:lnTo>
                      <a:pt x="67" y="109"/>
                    </a:lnTo>
                    <a:lnTo>
                      <a:pt x="120" y="104"/>
                    </a:lnTo>
                    <a:lnTo>
                      <a:pt x="167" y="97"/>
                    </a:lnTo>
                    <a:lnTo>
                      <a:pt x="208" y="88"/>
                    </a:lnTo>
                    <a:lnTo>
                      <a:pt x="253" y="78"/>
                    </a:lnTo>
                    <a:lnTo>
                      <a:pt x="295" y="69"/>
                    </a:lnTo>
                    <a:lnTo>
                      <a:pt x="333" y="59"/>
                    </a:lnTo>
                    <a:lnTo>
                      <a:pt x="383" y="46"/>
                    </a:lnTo>
                    <a:lnTo>
                      <a:pt x="389" y="33"/>
                    </a:lnTo>
                    <a:lnTo>
                      <a:pt x="392" y="15"/>
                    </a:lnTo>
                    <a:lnTo>
                      <a:pt x="390" y="0"/>
                    </a:lnTo>
                    <a:lnTo>
                      <a:pt x="387" y="5"/>
                    </a:lnTo>
                    <a:lnTo>
                      <a:pt x="380" y="9"/>
                    </a:lnTo>
                    <a:lnTo>
                      <a:pt x="371" y="12"/>
                    </a:lnTo>
                    <a:lnTo>
                      <a:pt x="361" y="15"/>
                    </a:lnTo>
                    <a:lnTo>
                      <a:pt x="323" y="24"/>
                    </a:lnTo>
                    <a:lnTo>
                      <a:pt x="283" y="33"/>
                    </a:lnTo>
                    <a:lnTo>
                      <a:pt x="225" y="44"/>
                    </a:lnTo>
                    <a:lnTo>
                      <a:pt x="174" y="53"/>
                    </a:lnTo>
                    <a:lnTo>
                      <a:pt x="131" y="59"/>
                    </a:lnTo>
                    <a:lnTo>
                      <a:pt x="93" y="65"/>
                    </a:lnTo>
                    <a:lnTo>
                      <a:pt x="58" y="69"/>
                    </a:lnTo>
                    <a:lnTo>
                      <a:pt x="41" y="68"/>
                    </a:lnTo>
                    <a:lnTo>
                      <a:pt x="19" y="67"/>
                    </a:lnTo>
                    <a:lnTo>
                      <a:pt x="3" y="63"/>
                    </a:lnTo>
                    <a:lnTo>
                      <a:pt x="0" y="69"/>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8" name="Freeform 53"/>
              <p:cNvSpPr>
                <a:spLocks/>
              </p:cNvSpPr>
              <p:nvPr/>
            </p:nvSpPr>
            <p:spPr bwMode="auto">
              <a:xfrm>
                <a:off x="1655" y="738"/>
                <a:ext cx="150" cy="550"/>
              </a:xfrm>
              <a:custGeom>
                <a:avLst/>
                <a:gdLst/>
                <a:ahLst/>
                <a:cxnLst>
                  <a:cxn ang="0">
                    <a:pos x="149" y="19"/>
                  </a:cxn>
                  <a:cxn ang="0">
                    <a:pos x="69" y="0"/>
                  </a:cxn>
                  <a:cxn ang="0">
                    <a:pos x="44" y="0"/>
                  </a:cxn>
                  <a:cxn ang="0">
                    <a:pos x="6" y="172"/>
                  </a:cxn>
                  <a:cxn ang="0">
                    <a:pos x="0" y="250"/>
                  </a:cxn>
                  <a:cxn ang="0">
                    <a:pos x="0" y="508"/>
                  </a:cxn>
                  <a:cxn ang="0">
                    <a:pos x="6" y="549"/>
                  </a:cxn>
                  <a:cxn ang="0">
                    <a:pos x="55" y="543"/>
                  </a:cxn>
                  <a:cxn ang="0">
                    <a:pos x="55" y="527"/>
                  </a:cxn>
                  <a:cxn ang="0">
                    <a:pos x="38" y="521"/>
                  </a:cxn>
                  <a:cxn ang="0">
                    <a:pos x="34" y="506"/>
                  </a:cxn>
                  <a:cxn ang="0">
                    <a:pos x="26" y="471"/>
                  </a:cxn>
                  <a:cxn ang="0">
                    <a:pos x="26" y="245"/>
                  </a:cxn>
                  <a:cxn ang="0">
                    <a:pos x="72" y="15"/>
                  </a:cxn>
                  <a:cxn ang="0">
                    <a:pos x="100" y="15"/>
                  </a:cxn>
                  <a:cxn ang="0">
                    <a:pos x="149" y="19"/>
                  </a:cxn>
                </a:cxnLst>
                <a:rect l="0" t="0" r="r" b="b"/>
                <a:pathLst>
                  <a:path w="150" h="550">
                    <a:moveTo>
                      <a:pt x="149" y="19"/>
                    </a:moveTo>
                    <a:lnTo>
                      <a:pt x="69" y="0"/>
                    </a:lnTo>
                    <a:lnTo>
                      <a:pt x="44" y="0"/>
                    </a:lnTo>
                    <a:lnTo>
                      <a:pt x="6" y="172"/>
                    </a:lnTo>
                    <a:lnTo>
                      <a:pt x="0" y="250"/>
                    </a:lnTo>
                    <a:lnTo>
                      <a:pt x="0" y="508"/>
                    </a:lnTo>
                    <a:lnTo>
                      <a:pt x="6" y="549"/>
                    </a:lnTo>
                    <a:lnTo>
                      <a:pt x="55" y="543"/>
                    </a:lnTo>
                    <a:lnTo>
                      <a:pt x="55" y="527"/>
                    </a:lnTo>
                    <a:lnTo>
                      <a:pt x="38" y="521"/>
                    </a:lnTo>
                    <a:lnTo>
                      <a:pt x="34" y="506"/>
                    </a:lnTo>
                    <a:lnTo>
                      <a:pt x="26" y="471"/>
                    </a:lnTo>
                    <a:lnTo>
                      <a:pt x="26" y="245"/>
                    </a:lnTo>
                    <a:lnTo>
                      <a:pt x="72" y="15"/>
                    </a:lnTo>
                    <a:lnTo>
                      <a:pt x="100" y="15"/>
                    </a:lnTo>
                    <a:lnTo>
                      <a:pt x="149" y="19"/>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59" name="Oval 54"/>
              <p:cNvSpPr>
                <a:spLocks noChangeArrowheads="1"/>
              </p:cNvSpPr>
              <p:nvPr/>
            </p:nvSpPr>
            <p:spPr bwMode="auto">
              <a:xfrm>
                <a:off x="1263" y="1010"/>
                <a:ext cx="12" cy="47"/>
              </a:xfrm>
              <a:prstGeom prst="ellipse">
                <a:avLst/>
              </a:prstGeom>
              <a:solidFill>
                <a:srgbClr val="FFFFFF"/>
              </a:solidFill>
              <a:ln w="12700">
                <a:solidFill>
                  <a:srgbClr val="000000"/>
                </a:solidFill>
                <a:round/>
                <a:headEnd/>
                <a:tailEnd/>
              </a:ln>
              <a:effectLst/>
            </p:spPr>
            <p:txBody>
              <a:bodyPr wrap="none" anchor="ctr"/>
              <a:lstStyle/>
              <a:p>
                <a:endParaRPr lang="fr-FR"/>
              </a:p>
            </p:txBody>
          </p:sp>
          <p:sp>
            <p:nvSpPr>
              <p:cNvPr id="60" name="Oval 55"/>
              <p:cNvSpPr>
                <a:spLocks noChangeArrowheads="1"/>
              </p:cNvSpPr>
              <p:nvPr/>
            </p:nvSpPr>
            <p:spPr bwMode="auto">
              <a:xfrm>
                <a:off x="1268" y="1024"/>
                <a:ext cx="1" cy="20"/>
              </a:xfrm>
              <a:prstGeom prst="ellipse">
                <a:avLst/>
              </a:prstGeom>
              <a:solidFill>
                <a:srgbClr val="FFFFFF"/>
              </a:solidFill>
              <a:ln w="12700">
                <a:solidFill>
                  <a:srgbClr val="000000"/>
                </a:solidFill>
                <a:round/>
                <a:headEnd/>
                <a:tailEnd/>
              </a:ln>
              <a:effectLst/>
            </p:spPr>
            <p:txBody>
              <a:bodyPr wrap="none" anchor="ctr"/>
              <a:lstStyle/>
              <a:p>
                <a:endParaRPr lang="fr-FR"/>
              </a:p>
            </p:txBody>
          </p:sp>
          <p:sp>
            <p:nvSpPr>
              <p:cNvPr id="61" name="Oval 56"/>
              <p:cNvSpPr>
                <a:spLocks noChangeArrowheads="1"/>
              </p:cNvSpPr>
              <p:nvPr/>
            </p:nvSpPr>
            <p:spPr bwMode="auto">
              <a:xfrm>
                <a:off x="1446" y="1041"/>
                <a:ext cx="13" cy="47"/>
              </a:xfrm>
              <a:prstGeom prst="ellipse">
                <a:avLst/>
              </a:prstGeom>
              <a:solidFill>
                <a:srgbClr val="FFFFFF"/>
              </a:solidFill>
              <a:ln w="12700">
                <a:solidFill>
                  <a:srgbClr val="000000"/>
                </a:solidFill>
                <a:round/>
                <a:headEnd/>
                <a:tailEnd/>
              </a:ln>
              <a:effectLst/>
            </p:spPr>
            <p:txBody>
              <a:bodyPr wrap="none" anchor="ctr"/>
              <a:lstStyle/>
              <a:p>
                <a:endParaRPr lang="fr-FR"/>
              </a:p>
            </p:txBody>
          </p:sp>
          <p:sp>
            <p:nvSpPr>
              <p:cNvPr id="62" name="Oval 57"/>
              <p:cNvSpPr>
                <a:spLocks noChangeArrowheads="1"/>
              </p:cNvSpPr>
              <p:nvPr/>
            </p:nvSpPr>
            <p:spPr bwMode="auto">
              <a:xfrm>
                <a:off x="1450" y="1054"/>
                <a:ext cx="1" cy="20"/>
              </a:xfrm>
              <a:prstGeom prst="ellipse">
                <a:avLst/>
              </a:prstGeom>
              <a:solidFill>
                <a:srgbClr val="FFFFFF"/>
              </a:solidFill>
              <a:ln w="12700">
                <a:solidFill>
                  <a:srgbClr val="000000"/>
                </a:solidFill>
                <a:round/>
                <a:headEnd/>
                <a:tailEnd/>
              </a:ln>
              <a:effectLst/>
            </p:spPr>
            <p:txBody>
              <a:bodyPr wrap="none" anchor="ctr"/>
              <a:lstStyle/>
              <a:p>
                <a:endParaRPr lang="fr-FR"/>
              </a:p>
            </p:txBody>
          </p:sp>
          <p:sp>
            <p:nvSpPr>
              <p:cNvPr id="63" name="Freeform 58"/>
              <p:cNvSpPr>
                <a:spLocks/>
              </p:cNvSpPr>
              <p:nvPr/>
            </p:nvSpPr>
            <p:spPr bwMode="auto">
              <a:xfrm>
                <a:off x="1180" y="1100"/>
                <a:ext cx="23" cy="61"/>
              </a:xfrm>
              <a:custGeom>
                <a:avLst/>
                <a:gdLst/>
                <a:ahLst/>
                <a:cxnLst>
                  <a:cxn ang="0">
                    <a:pos x="0" y="0"/>
                  </a:cxn>
                  <a:cxn ang="0">
                    <a:pos x="22" y="4"/>
                  </a:cxn>
                  <a:cxn ang="0">
                    <a:pos x="22" y="60"/>
                  </a:cxn>
                  <a:cxn ang="0">
                    <a:pos x="0" y="55"/>
                  </a:cxn>
                  <a:cxn ang="0">
                    <a:pos x="0" y="0"/>
                  </a:cxn>
                </a:cxnLst>
                <a:rect l="0" t="0" r="r" b="b"/>
                <a:pathLst>
                  <a:path w="23" h="61">
                    <a:moveTo>
                      <a:pt x="0" y="0"/>
                    </a:moveTo>
                    <a:lnTo>
                      <a:pt x="22" y="4"/>
                    </a:lnTo>
                    <a:lnTo>
                      <a:pt x="22" y="60"/>
                    </a:lnTo>
                    <a:lnTo>
                      <a:pt x="0" y="55"/>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64" name="Freeform 59"/>
              <p:cNvSpPr>
                <a:spLocks/>
              </p:cNvSpPr>
              <p:nvPr/>
            </p:nvSpPr>
            <p:spPr bwMode="auto">
              <a:xfrm>
                <a:off x="1500" y="1165"/>
                <a:ext cx="27" cy="67"/>
              </a:xfrm>
              <a:custGeom>
                <a:avLst/>
                <a:gdLst/>
                <a:ahLst/>
                <a:cxnLst>
                  <a:cxn ang="0">
                    <a:pos x="0" y="0"/>
                  </a:cxn>
                  <a:cxn ang="0">
                    <a:pos x="26" y="5"/>
                  </a:cxn>
                  <a:cxn ang="0">
                    <a:pos x="26" y="66"/>
                  </a:cxn>
                  <a:cxn ang="0">
                    <a:pos x="0" y="57"/>
                  </a:cxn>
                  <a:cxn ang="0">
                    <a:pos x="0" y="0"/>
                  </a:cxn>
                </a:cxnLst>
                <a:rect l="0" t="0" r="r" b="b"/>
                <a:pathLst>
                  <a:path w="27" h="67">
                    <a:moveTo>
                      <a:pt x="0" y="0"/>
                    </a:moveTo>
                    <a:lnTo>
                      <a:pt x="26" y="5"/>
                    </a:lnTo>
                    <a:lnTo>
                      <a:pt x="26" y="66"/>
                    </a:lnTo>
                    <a:lnTo>
                      <a:pt x="0" y="57"/>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65" name="Freeform 60"/>
              <p:cNvSpPr>
                <a:spLocks/>
              </p:cNvSpPr>
              <p:nvPr/>
            </p:nvSpPr>
            <p:spPr bwMode="auto">
              <a:xfrm>
                <a:off x="1480" y="1034"/>
                <a:ext cx="67" cy="126"/>
              </a:xfrm>
              <a:custGeom>
                <a:avLst/>
                <a:gdLst/>
                <a:ahLst/>
                <a:cxnLst>
                  <a:cxn ang="0">
                    <a:pos x="0" y="0"/>
                  </a:cxn>
                  <a:cxn ang="0">
                    <a:pos x="66" y="9"/>
                  </a:cxn>
                  <a:cxn ang="0">
                    <a:pos x="66" y="125"/>
                  </a:cxn>
                  <a:cxn ang="0">
                    <a:pos x="0" y="114"/>
                  </a:cxn>
                  <a:cxn ang="0">
                    <a:pos x="0" y="0"/>
                  </a:cxn>
                </a:cxnLst>
                <a:rect l="0" t="0" r="r" b="b"/>
                <a:pathLst>
                  <a:path w="67" h="126">
                    <a:moveTo>
                      <a:pt x="0" y="0"/>
                    </a:moveTo>
                    <a:lnTo>
                      <a:pt x="66" y="9"/>
                    </a:lnTo>
                    <a:lnTo>
                      <a:pt x="66" y="125"/>
                    </a:lnTo>
                    <a:lnTo>
                      <a:pt x="0" y="114"/>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66" name="Freeform 61"/>
              <p:cNvSpPr>
                <a:spLocks/>
              </p:cNvSpPr>
              <p:nvPr/>
            </p:nvSpPr>
            <p:spPr bwMode="auto">
              <a:xfrm>
                <a:off x="1492" y="1083"/>
                <a:ext cx="1" cy="26"/>
              </a:xfrm>
              <a:custGeom>
                <a:avLst/>
                <a:gdLst/>
                <a:ahLst/>
                <a:cxnLst>
                  <a:cxn ang="0">
                    <a:pos x="0" y="0"/>
                  </a:cxn>
                  <a:cxn ang="0">
                    <a:pos x="0" y="25"/>
                  </a:cxn>
                  <a:cxn ang="0">
                    <a:pos x="0" y="0"/>
                  </a:cxn>
                </a:cxnLst>
                <a:rect l="0" t="0" r="r" b="b"/>
                <a:pathLst>
                  <a:path w="1" h="26">
                    <a:moveTo>
                      <a:pt x="0" y="0"/>
                    </a:moveTo>
                    <a:lnTo>
                      <a:pt x="0" y="25"/>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67" name="Freeform 62"/>
              <p:cNvSpPr>
                <a:spLocks/>
              </p:cNvSpPr>
              <p:nvPr/>
            </p:nvSpPr>
            <p:spPr bwMode="auto">
              <a:xfrm>
                <a:off x="1556" y="1076"/>
                <a:ext cx="74" cy="132"/>
              </a:xfrm>
              <a:custGeom>
                <a:avLst/>
                <a:gdLst/>
                <a:ahLst/>
                <a:cxnLst>
                  <a:cxn ang="0">
                    <a:pos x="0" y="0"/>
                  </a:cxn>
                  <a:cxn ang="0">
                    <a:pos x="73" y="13"/>
                  </a:cxn>
                  <a:cxn ang="0">
                    <a:pos x="73" y="131"/>
                  </a:cxn>
                  <a:cxn ang="0">
                    <a:pos x="0" y="116"/>
                  </a:cxn>
                  <a:cxn ang="0">
                    <a:pos x="0" y="0"/>
                  </a:cxn>
                </a:cxnLst>
                <a:rect l="0" t="0" r="r" b="b"/>
                <a:pathLst>
                  <a:path w="74" h="132">
                    <a:moveTo>
                      <a:pt x="0" y="0"/>
                    </a:moveTo>
                    <a:lnTo>
                      <a:pt x="73" y="13"/>
                    </a:lnTo>
                    <a:lnTo>
                      <a:pt x="73" y="131"/>
                    </a:lnTo>
                    <a:lnTo>
                      <a:pt x="0" y="116"/>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68" name="Freeform 63"/>
              <p:cNvSpPr>
                <a:spLocks/>
              </p:cNvSpPr>
              <p:nvPr/>
            </p:nvSpPr>
            <p:spPr bwMode="auto">
              <a:xfrm>
                <a:off x="1566" y="1122"/>
                <a:ext cx="1" cy="25"/>
              </a:xfrm>
              <a:custGeom>
                <a:avLst/>
                <a:gdLst/>
                <a:ahLst/>
                <a:cxnLst>
                  <a:cxn ang="0">
                    <a:pos x="0" y="0"/>
                  </a:cxn>
                  <a:cxn ang="0">
                    <a:pos x="0" y="24"/>
                  </a:cxn>
                  <a:cxn ang="0">
                    <a:pos x="0" y="0"/>
                  </a:cxn>
                </a:cxnLst>
                <a:rect l="0" t="0" r="r" b="b"/>
                <a:pathLst>
                  <a:path w="1" h="25">
                    <a:moveTo>
                      <a:pt x="0" y="0"/>
                    </a:moveTo>
                    <a:lnTo>
                      <a:pt x="0" y="24"/>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69" name="Freeform 64"/>
              <p:cNvSpPr>
                <a:spLocks/>
              </p:cNvSpPr>
              <p:nvPr/>
            </p:nvSpPr>
            <p:spPr bwMode="auto">
              <a:xfrm>
                <a:off x="1683" y="1058"/>
                <a:ext cx="353" cy="62"/>
              </a:xfrm>
              <a:custGeom>
                <a:avLst/>
                <a:gdLst/>
                <a:ahLst/>
                <a:cxnLst>
                  <a:cxn ang="0">
                    <a:pos x="0" y="0"/>
                  </a:cxn>
                  <a:cxn ang="0">
                    <a:pos x="352" y="61"/>
                  </a:cxn>
                  <a:cxn ang="0">
                    <a:pos x="0" y="0"/>
                  </a:cxn>
                </a:cxnLst>
                <a:rect l="0" t="0" r="r" b="b"/>
                <a:pathLst>
                  <a:path w="353" h="62">
                    <a:moveTo>
                      <a:pt x="0" y="0"/>
                    </a:moveTo>
                    <a:lnTo>
                      <a:pt x="352" y="61"/>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0" name="Freeform 65"/>
              <p:cNvSpPr>
                <a:spLocks/>
              </p:cNvSpPr>
              <p:nvPr/>
            </p:nvSpPr>
            <p:spPr bwMode="auto">
              <a:xfrm>
                <a:off x="2050" y="1178"/>
                <a:ext cx="322" cy="54"/>
              </a:xfrm>
              <a:custGeom>
                <a:avLst/>
                <a:gdLst/>
                <a:ahLst/>
                <a:cxnLst>
                  <a:cxn ang="0">
                    <a:pos x="0" y="49"/>
                  </a:cxn>
                  <a:cxn ang="0">
                    <a:pos x="14" y="53"/>
                  </a:cxn>
                  <a:cxn ang="0">
                    <a:pos x="37" y="53"/>
                  </a:cxn>
                  <a:cxn ang="0">
                    <a:pos x="58" y="50"/>
                  </a:cxn>
                  <a:cxn ang="0">
                    <a:pos x="80" y="47"/>
                  </a:cxn>
                  <a:cxn ang="0">
                    <a:pos x="285" y="10"/>
                  </a:cxn>
                  <a:cxn ang="0">
                    <a:pos x="312" y="6"/>
                  </a:cxn>
                  <a:cxn ang="0">
                    <a:pos x="321" y="0"/>
                  </a:cxn>
                </a:cxnLst>
                <a:rect l="0" t="0" r="r" b="b"/>
                <a:pathLst>
                  <a:path w="322" h="54">
                    <a:moveTo>
                      <a:pt x="0" y="49"/>
                    </a:moveTo>
                    <a:lnTo>
                      <a:pt x="14" y="53"/>
                    </a:lnTo>
                    <a:lnTo>
                      <a:pt x="37" y="53"/>
                    </a:lnTo>
                    <a:lnTo>
                      <a:pt x="58" y="50"/>
                    </a:lnTo>
                    <a:lnTo>
                      <a:pt x="80" y="47"/>
                    </a:lnTo>
                    <a:lnTo>
                      <a:pt x="285" y="10"/>
                    </a:lnTo>
                    <a:lnTo>
                      <a:pt x="312" y="6"/>
                    </a:lnTo>
                    <a:lnTo>
                      <a:pt x="321"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1" name="Freeform 66"/>
              <p:cNvSpPr>
                <a:spLocks/>
              </p:cNvSpPr>
              <p:nvPr/>
            </p:nvSpPr>
            <p:spPr bwMode="auto">
              <a:xfrm>
                <a:off x="1930" y="972"/>
                <a:ext cx="455" cy="107"/>
              </a:xfrm>
              <a:custGeom>
                <a:avLst/>
                <a:gdLst/>
                <a:ahLst/>
                <a:cxnLst>
                  <a:cxn ang="0">
                    <a:pos x="342" y="0"/>
                  </a:cxn>
                  <a:cxn ang="0">
                    <a:pos x="406" y="19"/>
                  </a:cxn>
                  <a:cxn ang="0">
                    <a:pos x="422" y="28"/>
                  </a:cxn>
                  <a:cxn ang="0">
                    <a:pos x="434" y="43"/>
                  </a:cxn>
                  <a:cxn ang="0">
                    <a:pos x="449" y="64"/>
                  </a:cxn>
                  <a:cxn ang="0">
                    <a:pos x="454" y="77"/>
                  </a:cxn>
                  <a:cxn ang="0">
                    <a:pos x="125" y="106"/>
                  </a:cxn>
                  <a:cxn ang="0">
                    <a:pos x="109" y="77"/>
                  </a:cxn>
                  <a:cxn ang="0">
                    <a:pos x="101" y="64"/>
                  </a:cxn>
                  <a:cxn ang="0">
                    <a:pos x="90" y="54"/>
                  </a:cxn>
                  <a:cxn ang="0">
                    <a:pos x="63" y="43"/>
                  </a:cxn>
                  <a:cxn ang="0">
                    <a:pos x="0" y="23"/>
                  </a:cxn>
                  <a:cxn ang="0">
                    <a:pos x="342" y="0"/>
                  </a:cxn>
                </a:cxnLst>
                <a:rect l="0" t="0" r="r" b="b"/>
                <a:pathLst>
                  <a:path w="455" h="107">
                    <a:moveTo>
                      <a:pt x="342" y="0"/>
                    </a:moveTo>
                    <a:lnTo>
                      <a:pt x="406" y="19"/>
                    </a:lnTo>
                    <a:lnTo>
                      <a:pt x="422" y="28"/>
                    </a:lnTo>
                    <a:lnTo>
                      <a:pt x="434" y="43"/>
                    </a:lnTo>
                    <a:lnTo>
                      <a:pt x="449" y="64"/>
                    </a:lnTo>
                    <a:lnTo>
                      <a:pt x="454" y="77"/>
                    </a:lnTo>
                    <a:lnTo>
                      <a:pt x="125" y="106"/>
                    </a:lnTo>
                    <a:lnTo>
                      <a:pt x="109" y="77"/>
                    </a:lnTo>
                    <a:lnTo>
                      <a:pt x="101" y="64"/>
                    </a:lnTo>
                    <a:lnTo>
                      <a:pt x="90" y="54"/>
                    </a:lnTo>
                    <a:lnTo>
                      <a:pt x="63" y="43"/>
                    </a:lnTo>
                    <a:lnTo>
                      <a:pt x="0" y="23"/>
                    </a:lnTo>
                    <a:lnTo>
                      <a:pt x="342"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2" name="Freeform 67"/>
              <p:cNvSpPr>
                <a:spLocks/>
              </p:cNvSpPr>
              <p:nvPr/>
            </p:nvSpPr>
            <p:spPr bwMode="auto">
              <a:xfrm>
                <a:off x="2089" y="975"/>
                <a:ext cx="135" cy="86"/>
              </a:xfrm>
              <a:custGeom>
                <a:avLst/>
                <a:gdLst/>
                <a:ahLst/>
                <a:cxnLst>
                  <a:cxn ang="0">
                    <a:pos x="0" y="0"/>
                  </a:cxn>
                  <a:cxn ang="0">
                    <a:pos x="53" y="22"/>
                  </a:cxn>
                  <a:cxn ang="0">
                    <a:pos x="88" y="36"/>
                  </a:cxn>
                  <a:cxn ang="0">
                    <a:pos x="101" y="44"/>
                  </a:cxn>
                  <a:cxn ang="0">
                    <a:pos x="113" y="55"/>
                  </a:cxn>
                  <a:cxn ang="0">
                    <a:pos x="122" y="63"/>
                  </a:cxn>
                  <a:cxn ang="0">
                    <a:pos x="134" y="85"/>
                  </a:cxn>
                </a:cxnLst>
                <a:rect l="0" t="0" r="r" b="b"/>
                <a:pathLst>
                  <a:path w="135" h="86">
                    <a:moveTo>
                      <a:pt x="0" y="0"/>
                    </a:moveTo>
                    <a:lnTo>
                      <a:pt x="53" y="22"/>
                    </a:lnTo>
                    <a:lnTo>
                      <a:pt x="88" y="36"/>
                    </a:lnTo>
                    <a:lnTo>
                      <a:pt x="101" y="44"/>
                    </a:lnTo>
                    <a:lnTo>
                      <a:pt x="113" y="55"/>
                    </a:lnTo>
                    <a:lnTo>
                      <a:pt x="122" y="63"/>
                    </a:lnTo>
                    <a:lnTo>
                      <a:pt x="134" y="85"/>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3" name="Freeform 68"/>
              <p:cNvSpPr>
                <a:spLocks/>
              </p:cNvSpPr>
              <p:nvPr/>
            </p:nvSpPr>
            <p:spPr bwMode="auto">
              <a:xfrm>
                <a:off x="2243" y="973"/>
                <a:ext cx="128" cy="76"/>
              </a:xfrm>
              <a:custGeom>
                <a:avLst/>
                <a:gdLst/>
                <a:ahLst/>
                <a:cxnLst>
                  <a:cxn ang="0">
                    <a:pos x="0" y="0"/>
                  </a:cxn>
                  <a:cxn ang="0">
                    <a:pos x="68" y="22"/>
                  </a:cxn>
                  <a:cxn ang="0">
                    <a:pos x="81" y="25"/>
                  </a:cxn>
                  <a:cxn ang="0">
                    <a:pos x="92" y="31"/>
                  </a:cxn>
                  <a:cxn ang="0">
                    <a:pos x="102" y="37"/>
                  </a:cxn>
                  <a:cxn ang="0">
                    <a:pos x="114" y="50"/>
                  </a:cxn>
                  <a:cxn ang="0">
                    <a:pos x="127" y="75"/>
                  </a:cxn>
                </a:cxnLst>
                <a:rect l="0" t="0" r="r" b="b"/>
                <a:pathLst>
                  <a:path w="128" h="76">
                    <a:moveTo>
                      <a:pt x="0" y="0"/>
                    </a:moveTo>
                    <a:lnTo>
                      <a:pt x="68" y="22"/>
                    </a:lnTo>
                    <a:lnTo>
                      <a:pt x="81" y="25"/>
                    </a:lnTo>
                    <a:lnTo>
                      <a:pt x="92" y="31"/>
                    </a:lnTo>
                    <a:lnTo>
                      <a:pt x="102" y="37"/>
                    </a:lnTo>
                    <a:lnTo>
                      <a:pt x="114" y="50"/>
                    </a:lnTo>
                    <a:lnTo>
                      <a:pt x="127" y="75"/>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4" name="Freeform 69"/>
              <p:cNvSpPr>
                <a:spLocks/>
              </p:cNvSpPr>
              <p:nvPr/>
            </p:nvSpPr>
            <p:spPr bwMode="auto">
              <a:xfrm>
                <a:off x="1685" y="1173"/>
                <a:ext cx="170" cy="32"/>
              </a:xfrm>
              <a:custGeom>
                <a:avLst/>
                <a:gdLst/>
                <a:ahLst/>
                <a:cxnLst>
                  <a:cxn ang="0">
                    <a:pos x="0" y="0"/>
                  </a:cxn>
                  <a:cxn ang="0">
                    <a:pos x="169" y="31"/>
                  </a:cxn>
                </a:cxnLst>
                <a:rect l="0" t="0" r="r" b="b"/>
                <a:pathLst>
                  <a:path w="170" h="32">
                    <a:moveTo>
                      <a:pt x="0" y="0"/>
                    </a:moveTo>
                    <a:lnTo>
                      <a:pt x="169" y="31"/>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5" name="Freeform 70"/>
              <p:cNvSpPr>
                <a:spLocks/>
              </p:cNvSpPr>
              <p:nvPr/>
            </p:nvSpPr>
            <p:spPr bwMode="auto">
              <a:xfrm>
                <a:off x="1690" y="1246"/>
                <a:ext cx="148" cy="33"/>
              </a:xfrm>
              <a:custGeom>
                <a:avLst/>
                <a:gdLst/>
                <a:ahLst/>
                <a:cxnLst>
                  <a:cxn ang="0">
                    <a:pos x="0" y="0"/>
                  </a:cxn>
                  <a:cxn ang="0">
                    <a:pos x="147" y="32"/>
                  </a:cxn>
                </a:cxnLst>
                <a:rect l="0" t="0" r="r" b="b"/>
                <a:pathLst>
                  <a:path w="148" h="33">
                    <a:moveTo>
                      <a:pt x="0" y="0"/>
                    </a:moveTo>
                    <a:lnTo>
                      <a:pt x="147" y="32"/>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6" name="Freeform 71"/>
              <p:cNvSpPr>
                <a:spLocks/>
              </p:cNvSpPr>
              <p:nvPr/>
            </p:nvSpPr>
            <p:spPr bwMode="auto">
              <a:xfrm>
                <a:off x="1859" y="1142"/>
                <a:ext cx="157" cy="79"/>
              </a:xfrm>
              <a:custGeom>
                <a:avLst/>
                <a:gdLst/>
                <a:ahLst/>
                <a:cxnLst>
                  <a:cxn ang="0">
                    <a:pos x="156" y="78"/>
                  </a:cxn>
                  <a:cxn ang="0">
                    <a:pos x="147" y="51"/>
                  </a:cxn>
                  <a:cxn ang="0">
                    <a:pos x="137" y="32"/>
                  </a:cxn>
                  <a:cxn ang="0">
                    <a:pos x="121" y="19"/>
                  </a:cxn>
                  <a:cxn ang="0">
                    <a:pos x="99" y="10"/>
                  </a:cxn>
                  <a:cxn ang="0">
                    <a:pos x="74" y="4"/>
                  </a:cxn>
                  <a:cxn ang="0">
                    <a:pos x="42" y="0"/>
                  </a:cxn>
                  <a:cxn ang="0">
                    <a:pos x="24" y="8"/>
                  </a:cxn>
                  <a:cxn ang="0">
                    <a:pos x="10" y="17"/>
                  </a:cxn>
                  <a:cxn ang="0">
                    <a:pos x="0" y="33"/>
                  </a:cxn>
                </a:cxnLst>
                <a:rect l="0" t="0" r="r" b="b"/>
                <a:pathLst>
                  <a:path w="157" h="79">
                    <a:moveTo>
                      <a:pt x="156" y="78"/>
                    </a:moveTo>
                    <a:lnTo>
                      <a:pt x="147" y="51"/>
                    </a:lnTo>
                    <a:lnTo>
                      <a:pt x="137" y="32"/>
                    </a:lnTo>
                    <a:lnTo>
                      <a:pt x="121" y="19"/>
                    </a:lnTo>
                    <a:lnTo>
                      <a:pt x="99" y="10"/>
                    </a:lnTo>
                    <a:lnTo>
                      <a:pt x="74" y="4"/>
                    </a:lnTo>
                    <a:lnTo>
                      <a:pt x="42" y="0"/>
                    </a:lnTo>
                    <a:lnTo>
                      <a:pt x="24" y="8"/>
                    </a:lnTo>
                    <a:lnTo>
                      <a:pt x="10" y="17"/>
                    </a:lnTo>
                    <a:lnTo>
                      <a:pt x="0" y="33"/>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7" name="Freeform 72"/>
              <p:cNvSpPr>
                <a:spLocks/>
              </p:cNvSpPr>
              <p:nvPr/>
            </p:nvSpPr>
            <p:spPr bwMode="auto">
              <a:xfrm>
                <a:off x="1198" y="687"/>
                <a:ext cx="491" cy="40"/>
              </a:xfrm>
              <a:custGeom>
                <a:avLst/>
                <a:gdLst/>
                <a:ahLst/>
                <a:cxnLst>
                  <a:cxn ang="0">
                    <a:pos x="490" y="39"/>
                  </a:cxn>
                  <a:cxn ang="0">
                    <a:pos x="0" y="0"/>
                  </a:cxn>
                </a:cxnLst>
                <a:rect l="0" t="0" r="r" b="b"/>
                <a:pathLst>
                  <a:path w="491" h="40">
                    <a:moveTo>
                      <a:pt x="490" y="39"/>
                    </a:move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8" name="Freeform 73"/>
              <p:cNvSpPr>
                <a:spLocks/>
              </p:cNvSpPr>
              <p:nvPr/>
            </p:nvSpPr>
            <p:spPr bwMode="auto">
              <a:xfrm>
                <a:off x="1697" y="672"/>
                <a:ext cx="376" cy="24"/>
              </a:xfrm>
              <a:custGeom>
                <a:avLst/>
                <a:gdLst/>
                <a:ahLst/>
                <a:cxnLst>
                  <a:cxn ang="0">
                    <a:pos x="0" y="0"/>
                  </a:cxn>
                  <a:cxn ang="0">
                    <a:pos x="307" y="0"/>
                  </a:cxn>
                  <a:cxn ang="0">
                    <a:pos x="375" y="18"/>
                  </a:cxn>
                  <a:cxn ang="0">
                    <a:pos x="95" y="23"/>
                  </a:cxn>
                  <a:cxn ang="0">
                    <a:pos x="72" y="17"/>
                  </a:cxn>
                  <a:cxn ang="0">
                    <a:pos x="40" y="8"/>
                  </a:cxn>
                  <a:cxn ang="0">
                    <a:pos x="0" y="0"/>
                  </a:cxn>
                </a:cxnLst>
                <a:rect l="0" t="0" r="r" b="b"/>
                <a:pathLst>
                  <a:path w="376" h="24">
                    <a:moveTo>
                      <a:pt x="0" y="0"/>
                    </a:moveTo>
                    <a:lnTo>
                      <a:pt x="307" y="0"/>
                    </a:lnTo>
                    <a:lnTo>
                      <a:pt x="375" y="18"/>
                    </a:lnTo>
                    <a:lnTo>
                      <a:pt x="95" y="23"/>
                    </a:lnTo>
                    <a:lnTo>
                      <a:pt x="72" y="17"/>
                    </a:lnTo>
                    <a:lnTo>
                      <a:pt x="40" y="8"/>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79" name="Freeform 74"/>
              <p:cNvSpPr>
                <a:spLocks/>
              </p:cNvSpPr>
              <p:nvPr/>
            </p:nvSpPr>
            <p:spPr bwMode="auto">
              <a:xfrm>
                <a:off x="1731" y="629"/>
                <a:ext cx="79" cy="52"/>
              </a:xfrm>
              <a:custGeom>
                <a:avLst/>
                <a:gdLst/>
                <a:ahLst/>
                <a:cxnLst>
                  <a:cxn ang="0">
                    <a:pos x="35" y="0"/>
                  </a:cxn>
                  <a:cxn ang="0">
                    <a:pos x="55" y="8"/>
                  </a:cxn>
                  <a:cxn ang="0">
                    <a:pos x="75" y="32"/>
                  </a:cxn>
                  <a:cxn ang="0">
                    <a:pos x="78" y="42"/>
                  </a:cxn>
                  <a:cxn ang="0">
                    <a:pos x="71" y="51"/>
                  </a:cxn>
                  <a:cxn ang="0">
                    <a:pos x="5" y="40"/>
                  </a:cxn>
                  <a:cxn ang="0">
                    <a:pos x="0" y="23"/>
                  </a:cxn>
                  <a:cxn ang="0">
                    <a:pos x="17" y="8"/>
                  </a:cxn>
                  <a:cxn ang="0">
                    <a:pos x="35" y="0"/>
                  </a:cxn>
                </a:cxnLst>
                <a:rect l="0" t="0" r="r" b="b"/>
                <a:pathLst>
                  <a:path w="79" h="52">
                    <a:moveTo>
                      <a:pt x="35" y="0"/>
                    </a:moveTo>
                    <a:lnTo>
                      <a:pt x="55" y="8"/>
                    </a:lnTo>
                    <a:lnTo>
                      <a:pt x="75" y="32"/>
                    </a:lnTo>
                    <a:lnTo>
                      <a:pt x="78" y="42"/>
                    </a:lnTo>
                    <a:lnTo>
                      <a:pt x="71" y="51"/>
                    </a:lnTo>
                    <a:lnTo>
                      <a:pt x="5" y="40"/>
                    </a:lnTo>
                    <a:lnTo>
                      <a:pt x="0" y="23"/>
                    </a:lnTo>
                    <a:lnTo>
                      <a:pt x="17" y="8"/>
                    </a:lnTo>
                    <a:lnTo>
                      <a:pt x="35"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0" name="Freeform 75"/>
              <p:cNvSpPr>
                <a:spLocks/>
              </p:cNvSpPr>
              <p:nvPr/>
            </p:nvSpPr>
            <p:spPr bwMode="auto">
              <a:xfrm>
                <a:off x="1768" y="624"/>
                <a:ext cx="259" cy="13"/>
              </a:xfrm>
              <a:custGeom>
                <a:avLst/>
                <a:gdLst/>
                <a:ahLst/>
                <a:cxnLst>
                  <a:cxn ang="0">
                    <a:pos x="0" y="5"/>
                  </a:cxn>
                  <a:cxn ang="0">
                    <a:pos x="241" y="0"/>
                  </a:cxn>
                  <a:cxn ang="0">
                    <a:pos x="258" y="7"/>
                  </a:cxn>
                  <a:cxn ang="0">
                    <a:pos x="19" y="12"/>
                  </a:cxn>
                  <a:cxn ang="0">
                    <a:pos x="9" y="8"/>
                  </a:cxn>
                  <a:cxn ang="0">
                    <a:pos x="0" y="5"/>
                  </a:cxn>
                </a:cxnLst>
                <a:rect l="0" t="0" r="r" b="b"/>
                <a:pathLst>
                  <a:path w="259" h="13">
                    <a:moveTo>
                      <a:pt x="0" y="5"/>
                    </a:moveTo>
                    <a:lnTo>
                      <a:pt x="241" y="0"/>
                    </a:lnTo>
                    <a:lnTo>
                      <a:pt x="258" y="7"/>
                    </a:lnTo>
                    <a:lnTo>
                      <a:pt x="19" y="12"/>
                    </a:lnTo>
                    <a:lnTo>
                      <a:pt x="9" y="8"/>
                    </a:lnTo>
                    <a:lnTo>
                      <a:pt x="0" y="5"/>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1" name="Freeform 76"/>
              <p:cNvSpPr>
                <a:spLocks/>
              </p:cNvSpPr>
              <p:nvPr/>
            </p:nvSpPr>
            <p:spPr bwMode="auto">
              <a:xfrm>
                <a:off x="1788" y="632"/>
                <a:ext cx="267" cy="44"/>
              </a:xfrm>
              <a:custGeom>
                <a:avLst/>
                <a:gdLst/>
                <a:ahLst/>
                <a:cxnLst>
                  <a:cxn ang="0">
                    <a:pos x="0" y="5"/>
                  </a:cxn>
                  <a:cxn ang="0">
                    <a:pos x="20" y="29"/>
                  </a:cxn>
                  <a:cxn ang="0">
                    <a:pos x="25" y="43"/>
                  </a:cxn>
                  <a:cxn ang="0">
                    <a:pos x="266" y="33"/>
                  </a:cxn>
                  <a:cxn ang="0">
                    <a:pos x="259" y="20"/>
                  </a:cxn>
                  <a:cxn ang="0">
                    <a:pos x="239" y="0"/>
                  </a:cxn>
                  <a:cxn ang="0">
                    <a:pos x="0" y="5"/>
                  </a:cxn>
                </a:cxnLst>
                <a:rect l="0" t="0" r="r" b="b"/>
                <a:pathLst>
                  <a:path w="267" h="44">
                    <a:moveTo>
                      <a:pt x="0" y="5"/>
                    </a:moveTo>
                    <a:lnTo>
                      <a:pt x="20" y="29"/>
                    </a:lnTo>
                    <a:lnTo>
                      <a:pt x="25" y="43"/>
                    </a:lnTo>
                    <a:lnTo>
                      <a:pt x="266" y="33"/>
                    </a:lnTo>
                    <a:lnTo>
                      <a:pt x="259" y="20"/>
                    </a:lnTo>
                    <a:lnTo>
                      <a:pt x="239" y="0"/>
                    </a:lnTo>
                    <a:lnTo>
                      <a:pt x="0" y="5"/>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2" name="Freeform 77"/>
              <p:cNvSpPr>
                <a:spLocks/>
              </p:cNvSpPr>
              <p:nvPr/>
            </p:nvSpPr>
            <p:spPr bwMode="auto">
              <a:xfrm>
                <a:off x="1802" y="667"/>
                <a:ext cx="253" cy="17"/>
              </a:xfrm>
              <a:custGeom>
                <a:avLst/>
                <a:gdLst/>
                <a:ahLst/>
                <a:cxnLst>
                  <a:cxn ang="0">
                    <a:pos x="4" y="8"/>
                  </a:cxn>
                  <a:cxn ang="0">
                    <a:pos x="252" y="0"/>
                  </a:cxn>
                  <a:cxn ang="0">
                    <a:pos x="239" y="8"/>
                  </a:cxn>
                  <a:cxn ang="0">
                    <a:pos x="0" y="16"/>
                  </a:cxn>
                  <a:cxn ang="0">
                    <a:pos x="4" y="8"/>
                  </a:cxn>
                </a:cxnLst>
                <a:rect l="0" t="0" r="r" b="b"/>
                <a:pathLst>
                  <a:path w="253" h="17">
                    <a:moveTo>
                      <a:pt x="4" y="8"/>
                    </a:moveTo>
                    <a:lnTo>
                      <a:pt x="252" y="0"/>
                    </a:lnTo>
                    <a:lnTo>
                      <a:pt x="239" y="8"/>
                    </a:lnTo>
                    <a:lnTo>
                      <a:pt x="0" y="16"/>
                    </a:lnTo>
                    <a:lnTo>
                      <a:pt x="4" y="8"/>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3" name="Freeform 78"/>
              <p:cNvSpPr>
                <a:spLocks/>
              </p:cNvSpPr>
              <p:nvPr/>
            </p:nvSpPr>
            <p:spPr bwMode="auto">
              <a:xfrm>
                <a:off x="1281" y="1051"/>
                <a:ext cx="141" cy="181"/>
              </a:xfrm>
              <a:custGeom>
                <a:avLst/>
                <a:gdLst/>
                <a:ahLst/>
                <a:cxnLst>
                  <a:cxn ang="0">
                    <a:pos x="25" y="45"/>
                  </a:cxn>
                  <a:cxn ang="0">
                    <a:pos x="32" y="40"/>
                  </a:cxn>
                  <a:cxn ang="0">
                    <a:pos x="39" y="38"/>
                  </a:cxn>
                  <a:cxn ang="0">
                    <a:pos x="48" y="37"/>
                  </a:cxn>
                  <a:cxn ang="0">
                    <a:pos x="56" y="38"/>
                  </a:cxn>
                  <a:cxn ang="0">
                    <a:pos x="64" y="40"/>
                  </a:cxn>
                  <a:cxn ang="0">
                    <a:pos x="71" y="43"/>
                  </a:cxn>
                  <a:cxn ang="0">
                    <a:pos x="79" y="51"/>
                  </a:cxn>
                  <a:cxn ang="0">
                    <a:pos x="88" y="60"/>
                  </a:cxn>
                  <a:cxn ang="0">
                    <a:pos x="95" y="73"/>
                  </a:cxn>
                  <a:cxn ang="0">
                    <a:pos x="100" y="83"/>
                  </a:cxn>
                  <a:cxn ang="0">
                    <a:pos x="105" y="101"/>
                  </a:cxn>
                  <a:cxn ang="0">
                    <a:pos x="109" y="116"/>
                  </a:cxn>
                  <a:cxn ang="0">
                    <a:pos x="113" y="140"/>
                  </a:cxn>
                  <a:cxn ang="0">
                    <a:pos x="117" y="169"/>
                  </a:cxn>
                  <a:cxn ang="0">
                    <a:pos x="126" y="176"/>
                  </a:cxn>
                  <a:cxn ang="0">
                    <a:pos x="140" y="180"/>
                  </a:cxn>
                  <a:cxn ang="0">
                    <a:pos x="140" y="107"/>
                  </a:cxn>
                  <a:cxn ang="0">
                    <a:pos x="137" y="88"/>
                  </a:cxn>
                  <a:cxn ang="0">
                    <a:pos x="133" y="75"/>
                  </a:cxn>
                  <a:cxn ang="0">
                    <a:pos x="129" y="60"/>
                  </a:cxn>
                  <a:cxn ang="0">
                    <a:pos x="124" y="45"/>
                  </a:cxn>
                  <a:cxn ang="0">
                    <a:pos x="118" y="32"/>
                  </a:cxn>
                  <a:cxn ang="0">
                    <a:pos x="113" y="22"/>
                  </a:cxn>
                  <a:cxn ang="0">
                    <a:pos x="104" y="15"/>
                  </a:cxn>
                  <a:cxn ang="0">
                    <a:pos x="98" y="9"/>
                  </a:cxn>
                  <a:cxn ang="0">
                    <a:pos x="89" y="5"/>
                  </a:cxn>
                  <a:cxn ang="0">
                    <a:pos x="77" y="1"/>
                  </a:cxn>
                  <a:cxn ang="0">
                    <a:pos x="60" y="0"/>
                  </a:cxn>
                  <a:cxn ang="0">
                    <a:pos x="49" y="3"/>
                  </a:cxn>
                  <a:cxn ang="0">
                    <a:pos x="39" y="5"/>
                  </a:cxn>
                  <a:cxn ang="0">
                    <a:pos x="24" y="18"/>
                  </a:cxn>
                  <a:cxn ang="0">
                    <a:pos x="13" y="32"/>
                  </a:cxn>
                  <a:cxn ang="0">
                    <a:pos x="8" y="38"/>
                  </a:cxn>
                  <a:cxn ang="0">
                    <a:pos x="5" y="47"/>
                  </a:cxn>
                  <a:cxn ang="0">
                    <a:pos x="3" y="61"/>
                  </a:cxn>
                  <a:cxn ang="0">
                    <a:pos x="1" y="79"/>
                  </a:cxn>
                  <a:cxn ang="0">
                    <a:pos x="0" y="125"/>
                  </a:cxn>
                  <a:cxn ang="0">
                    <a:pos x="0" y="154"/>
                  </a:cxn>
                  <a:cxn ang="0">
                    <a:pos x="11" y="157"/>
                  </a:cxn>
                  <a:cxn ang="0">
                    <a:pos x="11" y="106"/>
                  </a:cxn>
                  <a:cxn ang="0">
                    <a:pos x="12" y="82"/>
                  </a:cxn>
                  <a:cxn ang="0">
                    <a:pos x="14" y="69"/>
                  </a:cxn>
                  <a:cxn ang="0">
                    <a:pos x="18" y="57"/>
                  </a:cxn>
                  <a:cxn ang="0">
                    <a:pos x="21" y="50"/>
                  </a:cxn>
                  <a:cxn ang="0">
                    <a:pos x="25" y="45"/>
                  </a:cxn>
                </a:cxnLst>
                <a:rect l="0" t="0" r="r" b="b"/>
                <a:pathLst>
                  <a:path w="141" h="181">
                    <a:moveTo>
                      <a:pt x="25" y="45"/>
                    </a:moveTo>
                    <a:lnTo>
                      <a:pt x="32" y="40"/>
                    </a:lnTo>
                    <a:lnTo>
                      <a:pt x="39" y="38"/>
                    </a:lnTo>
                    <a:lnTo>
                      <a:pt x="48" y="37"/>
                    </a:lnTo>
                    <a:lnTo>
                      <a:pt x="56" y="38"/>
                    </a:lnTo>
                    <a:lnTo>
                      <a:pt x="64" y="40"/>
                    </a:lnTo>
                    <a:lnTo>
                      <a:pt x="71" y="43"/>
                    </a:lnTo>
                    <a:lnTo>
                      <a:pt x="79" y="51"/>
                    </a:lnTo>
                    <a:lnTo>
                      <a:pt x="88" y="60"/>
                    </a:lnTo>
                    <a:lnTo>
                      <a:pt x="95" y="73"/>
                    </a:lnTo>
                    <a:lnTo>
                      <a:pt x="100" y="83"/>
                    </a:lnTo>
                    <a:lnTo>
                      <a:pt x="105" y="101"/>
                    </a:lnTo>
                    <a:lnTo>
                      <a:pt x="109" y="116"/>
                    </a:lnTo>
                    <a:lnTo>
                      <a:pt x="113" y="140"/>
                    </a:lnTo>
                    <a:lnTo>
                      <a:pt x="117" y="169"/>
                    </a:lnTo>
                    <a:lnTo>
                      <a:pt x="126" y="176"/>
                    </a:lnTo>
                    <a:lnTo>
                      <a:pt x="140" y="180"/>
                    </a:lnTo>
                    <a:lnTo>
                      <a:pt x="140" y="107"/>
                    </a:lnTo>
                    <a:lnTo>
                      <a:pt x="137" y="88"/>
                    </a:lnTo>
                    <a:lnTo>
                      <a:pt x="133" y="75"/>
                    </a:lnTo>
                    <a:lnTo>
                      <a:pt x="129" y="60"/>
                    </a:lnTo>
                    <a:lnTo>
                      <a:pt x="124" y="45"/>
                    </a:lnTo>
                    <a:lnTo>
                      <a:pt x="118" y="32"/>
                    </a:lnTo>
                    <a:lnTo>
                      <a:pt x="113" y="22"/>
                    </a:lnTo>
                    <a:lnTo>
                      <a:pt x="104" y="15"/>
                    </a:lnTo>
                    <a:lnTo>
                      <a:pt x="98" y="9"/>
                    </a:lnTo>
                    <a:lnTo>
                      <a:pt x="89" y="5"/>
                    </a:lnTo>
                    <a:lnTo>
                      <a:pt x="77" y="1"/>
                    </a:lnTo>
                    <a:lnTo>
                      <a:pt x="60" y="0"/>
                    </a:lnTo>
                    <a:lnTo>
                      <a:pt x="49" y="3"/>
                    </a:lnTo>
                    <a:lnTo>
                      <a:pt x="39" y="5"/>
                    </a:lnTo>
                    <a:lnTo>
                      <a:pt x="24" y="18"/>
                    </a:lnTo>
                    <a:lnTo>
                      <a:pt x="13" y="32"/>
                    </a:lnTo>
                    <a:lnTo>
                      <a:pt x="8" y="38"/>
                    </a:lnTo>
                    <a:lnTo>
                      <a:pt x="5" y="47"/>
                    </a:lnTo>
                    <a:lnTo>
                      <a:pt x="3" y="61"/>
                    </a:lnTo>
                    <a:lnTo>
                      <a:pt x="1" y="79"/>
                    </a:lnTo>
                    <a:lnTo>
                      <a:pt x="0" y="125"/>
                    </a:lnTo>
                    <a:lnTo>
                      <a:pt x="0" y="154"/>
                    </a:lnTo>
                    <a:lnTo>
                      <a:pt x="11" y="157"/>
                    </a:lnTo>
                    <a:lnTo>
                      <a:pt x="11" y="106"/>
                    </a:lnTo>
                    <a:lnTo>
                      <a:pt x="12" y="82"/>
                    </a:lnTo>
                    <a:lnTo>
                      <a:pt x="14" y="69"/>
                    </a:lnTo>
                    <a:lnTo>
                      <a:pt x="18" y="57"/>
                    </a:lnTo>
                    <a:lnTo>
                      <a:pt x="21" y="50"/>
                    </a:lnTo>
                    <a:lnTo>
                      <a:pt x="25" y="45"/>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4" name="Freeform 79"/>
              <p:cNvSpPr>
                <a:spLocks/>
              </p:cNvSpPr>
              <p:nvPr/>
            </p:nvSpPr>
            <p:spPr bwMode="auto">
              <a:xfrm>
                <a:off x="1142" y="921"/>
                <a:ext cx="881" cy="178"/>
              </a:xfrm>
              <a:custGeom>
                <a:avLst/>
                <a:gdLst/>
                <a:ahLst/>
                <a:cxnLst>
                  <a:cxn ang="0">
                    <a:pos x="4" y="0"/>
                  </a:cxn>
                  <a:cxn ang="0">
                    <a:pos x="509" y="76"/>
                  </a:cxn>
                  <a:cxn ang="0">
                    <a:pos x="537" y="73"/>
                  </a:cxn>
                  <a:cxn ang="0">
                    <a:pos x="856" y="129"/>
                  </a:cxn>
                  <a:cxn ang="0">
                    <a:pos x="864" y="139"/>
                  </a:cxn>
                  <a:cxn ang="0">
                    <a:pos x="874" y="158"/>
                  </a:cxn>
                  <a:cxn ang="0">
                    <a:pos x="880" y="177"/>
                  </a:cxn>
                  <a:cxn ang="0">
                    <a:pos x="540" y="118"/>
                  </a:cxn>
                  <a:cxn ang="0">
                    <a:pos x="513" y="125"/>
                  </a:cxn>
                  <a:cxn ang="0">
                    <a:pos x="0" y="46"/>
                  </a:cxn>
                  <a:cxn ang="0">
                    <a:pos x="4" y="0"/>
                  </a:cxn>
                </a:cxnLst>
                <a:rect l="0" t="0" r="r" b="b"/>
                <a:pathLst>
                  <a:path w="881" h="178">
                    <a:moveTo>
                      <a:pt x="4" y="0"/>
                    </a:moveTo>
                    <a:lnTo>
                      <a:pt x="509" y="76"/>
                    </a:lnTo>
                    <a:lnTo>
                      <a:pt x="537" y="73"/>
                    </a:lnTo>
                    <a:lnTo>
                      <a:pt x="856" y="129"/>
                    </a:lnTo>
                    <a:lnTo>
                      <a:pt x="864" y="139"/>
                    </a:lnTo>
                    <a:lnTo>
                      <a:pt x="874" y="158"/>
                    </a:lnTo>
                    <a:lnTo>
                      <a:pt x="880" y="177"/>
                    </a:lnTo>
                    <a:lnTo>
                      <a:pt x="540" y="118"/>
                    </a:lnTo>
                    <a:lnTo>
                      <a:pt x="513" y="125"/>
                    </a:lnTo>
                    <a:lnTo>
                      <a:pt x="0" y="46"/>
                    </a:lnTo>
                    <a:lnTo>
                      <a:pt x="4"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5" name="Freeform 80"/>
              <p:cNvSpPr>
                <a:spLocks/>
              </p:cNvSpPr>
              <p:nvPr/>
            </p:nvSpPr>
            <p:spPr bwMode="auto">
              <a:xfrm>
                <a:off x="1655" y="995"/>
                <a:ext cx="27" cy="53"/>
              </a:xfrm>
              <a:custGeom>
                <a:avLst/>
                <a:gdLst/>
                <a:ahLst/>
                <a:cxnLst>
                  <a:cxn ang="0">
                    <a:pos x="0" y="1"/>
                  </a:cxn>
                  <a:cxn ang="0">
                    <a:pos x="0" y="52"/>
                  </a:cxn>
                  <a:cxn ang="0">
                    <a:pos x="26" y="44"/>
                  </a:cxn>
                  <a:cxn ang="0">
                    <a:pos x="26" y="0"/>
                  </a:cxn>
                  <a:cxn ang="0">
                    <a:pos x="0" y="1"/>
                  </a:cxn>
                </a:cxnLst>
                <a:rect l="0" t="0" r="r" b="b"/>
                <a:pathLst>
                  <a:path w="27" h="53">
                    <a:moveTo>
                      <a:pt x="0" y="1"/>
                    </a:moveTo>
                    <a:lnTo>
                      <a:pt x="0" y="52"/>
                    </a:lnTo>
                    <a:lnTo>
                      <a:pt x="26" y="44"/>
                    </a:lnTo>
                    <a:lnTo>
                      <a:pt x="26" y="0"/>
                    </a:lnTo>
                    <a:lnTo>
                      <a:pt x="0" y="1"/>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6" name="Freeform 81"/>
              <p:cNvSpPr>
                <a:spLocks/>
              </p:cNvSpPr>
              <p:nvPr/>
            </p:nvSpPr>
            <p:spPr bwMode="auto">
              <a:xfrm>
                <a:off x="1696" y="997"/>
                <a:ext cx="39" cy="24"/>
              </a:xfrm>
              <a:custGeom>
                <a:avLst/>
                <a:gdLst/>
                <a:ahLst/>
                <a:cxnLst>
                  <a:cxn ang="0">
                    <a:pos x="0" y="0"/>
                  </a:cxn>
                  <a:cxn ang="0">
                    <a:pos x="38" y="6"/>
                  </a:cxn>
                  <a:cxn ang="0">
                    <a:pos x="38" y="23"/>
                  </a:cxn>
                  <a:cxn ang="0">
                    <a:pos x="0" y="17"/>
                  </a:cxn>
                  <a:cxn ang="0">
                    <a:pos x="0" y="0"/>
                  </a:cxn>
                </a:cxnLst>
                <a:rect l="0" t="0" r="r" b="b"/>
                <a:pathLst>
                  <a:path w="39" h="24">
                    <a:moveTo>
                      <a:pt x="0" y="0"/>
                    </a:moveTo>
                    <a:lnTo>
                      <a:pt x="38" y="6"/>
                    </a:lnTo>
                    <a:lnTo>
                      <a:pt x="38" y="23"/>
                    </a:lnTo>
                    <a:lnTo>
                      <a:pt x="0" y="17"/>
                    </a:lnTo>
                    <a:lnTo>
                      <a:pt x="0" y="0"/>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7" name="AutoShape 82"/>
              <p:cNvSpPr>
                <a:spLocks noChangeArrowheads="1"/>
              </p:cNvSpPr>
              <p:nvPr/>
            </p:nvSpPr>
            <p:spPr bwMode="auto">
              <a:xfrm>
                <a:off x="1738" y="894"/>
                <a:ext cx="40" cy="83"/>
              </a:xfrm>
              <a:prstGeom prst="roundRect">
                <a:avLst>
                  <a:gd name="adj" fmla="val 22218"/>
                </a:avLst>
              </a:prstGeom>
              <a:solidFill>
                <a:srgbClr val="FFFFFF"/>
              </a:solidFill>
              <a:ln w="12700">
                <a:solidFill>
                  <a:srgbClr val="000000"/>
                </a:solidFill>
                <a:round/>
                <a:headEnd/>
                <a:tailEnd/>
              </a:ln>
              <a:effectLst/>
            </p:spPr>
            <p:txBody>
              <a:bodyPr wrap="none" anchor="ctr"/>
              <a:lstStyle/>
              <a:p>
                <a:endParaRPr lang="fr-FR"/>
              </a:p>
            </p:txBody>
          </p:sp>
          <p:sp>
            <p:nvSpPr>
              <p:cNvPr id="88" name="Freeform 83"/>
              <p:cNvSpPr>
                <a:spLocks/>
              </p:cNvSpPr>
              <p:nvPr/>
            </p:nvSpPr>
            <p:spPr bwMode="auto">
              <a:xfrm>
                <a:off x="1738" y="894"/>
                <a:ext cx="18" cy="89"/>
              </a:xfrm>
              <a:custGeom>
                <a:avLst/>
                <a:gdLst/>
                <a:ahLst/>
                <a:cxnLst>
                  <a:cxn ang="0">
                    <a:pos x="1" y="0"/>
                  </a:cxn>
                  <a:cxn ang="0">
                    <a:pos x="17" y="55"/>
                  </a:cxn>
                  <a:cxn ang="0">
                    <a:pos x="0" y="88"/>
                  </a:cxn>
                </a:cxnLst>
                <a:rect l="0" t="0" r="r" b="b"/>
                <a:pathLst>
                  <a:path w="18" h="89">
                    <a:moveTo>
                      <a:pt x="1" y="0"/>
                    </a:moveTo>
                    <a:lnTo>
                      <a:pt x="17" y="55"/>
                    </a:lnTo>
                    <a:lnTo>
                      <a:pt x="0" y="88"/>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89" name="Freeform 84"/>
              <p:cNvSpPr>
                <a:spLocks/>
              </p:cNvSpPr>
              <p:nvPr/>
            </p:nvSpPr>
            <p:spPr bwMode="auto">
              <a:xfrm>
                <a:off x="1764" y="894"/>
                <a:ext cx="19" cy="90"/>
              </a:xfrm>
              <a:custGeom>
                <a:avLst/>
                <a:gdLst/>
                <a:ahLst/>
                <a:cxnLst>
                  <a:cxn ang="0">
                    <a:pos x="17" y="0"/>
                  </a:cxn>
                  <a:cxn ang="0">
                    <a:pos x="0" y="55"/>
                  </a:cxn>
                  <a:cxn ang="0">
                    <a:pos x="18" y="89"/>
                  </a:cxn>
                </a:cxnLst>
                <a:rect l="0" t="0" r="r" b="b"/>
                <a:pathLst>
                  <a:path w="19" h="90">
                    <a:moveTo>
                      <a:pt x="17" y="0"/>
                    </a:moveTo>
                    <a:lnTo>
                      <a:pt x="0" y="55"/>
                    </a:lnTo>
                    <a:lnTo>
                      <a:pt x="18" y="89"/>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90" name="Freeform 85"/>
              <p:cNvSpPr>
                <a:spLocks/>
              </p:cNvSpPr>
              <p:nvPr/>
            </p:nvSpPr>
            <p:spPr bwMode="auto">
              <a:xfrm>
                <a:off x="1770" y="956"/>
                <a:ext cx="50" cy="74"/>
              </a:xfrm>
              <a:custGeom>
                <a:avLst/>
                <a:gdLst/>
                <a:ahLst/>
                <a:cxnLst>
                  <a:cxn ang="0">
                    <a:pos x="49" y="73"/>
                  </a:cxn>
                  <a:cxn ang="0">
                    <a:pos x="46" y="59"/>
                  </a:cxn>
                  <a:cxn ang="0">
                    <a:pos x="10" y="0"/>
                  </a:cxn>
                  <a:cxn ang="0">
                    <a:pos x="4" y="0"/>
                  </a:cxn>
                  <a:cxn ang="0">
                    <a:pos x="0" y="56"/>
                  </a:cxn>
                  <a:cxn ang="0">
                    <a:pos x="3" y="60"/>
                  </a:cxn>
                  <a:cxn ang="0">
                    <a:pos x="6" y="60"/>
                  </a:cxn>
                  <a:cxn ang="0">
                    <a:pos x="9" y="54"/>
                  </a:cxn>
                  <a:cxn ang="0">
                    <a:pos x="8" y="8"/>
                  </a:cxn>
                  <a:cxn ang="0">
                    <a:pos x="20" y="29"/>
                  </a:cxn>
                  <a:cxn ang="0">
                    <a:pos x="40" y="70"/>
                  </a:cxn>
                  <a:cxn ang="0">
                    <a:pos x="49" y="73"/>
                  </a:cxn>
                </a:cxnLst>
                <a:rect l="0" t="0" r="r" b="b"/>
                <a:pathLst>
                  <a:path w="50" h="74">
                    <a:moveTo>
                      <a:pt x="49" y="73"/>
                    </a:moveTo>
                    <a:lnTo>
                      <a:pt x="46" y="59"/>
                    </a:lnTo>
                    <a:lnTo>
                      <a:pt x="10" y="0"/>
                    </a:lnTo>
                    <a:lnTo>
                      <a:pt x="4" y="0"/>
                    </a:lnTo>
                    <a:lnTo>
                      <a:pt x="0" y="56"/>
                    </a:lnTo>
                    <a:lnTo>
                      <a:pt x="3" y="60"/>
                    </a:lnTo>
                    <a:lnTo>
                      <a:pt x="6" y="60"/>
                    </a:lnTo>
                    <a:lnTo>
                      <a:pt x="9" y="54"/>
                    </a:lnTo>
                    <a:lnTo>
                      <a:pt x="8" y="8"/>
                    </a:lnTo>
                    <a:lnTo>
                      <a:pt x="20" y="29"/>
                    </a:lnTo>
                    <a:lnTo>
                      <a:pt x="40" y="70"/>
                    </a:lnTo>
                    <a:lnTo>
                      <a:pt x="49" y="73"/>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sp>
            <p:nvSpPr>
              <p:cNvPr id="91" name="Freeform 86"/>
              <p:cNvSpPr>
                <a:spLocks/>
              </p:cNvSpPr>
              <p:nvPr/>
            </p:nvSpPr>
            <p:spPr bwMode="auto">
              <a:xfrm>
                <a:off x="1752" y="947"/>
                <a:ext cx="32" cy="9"/>
              </a:xfrm>
              <a:custGeom>
                <a:avLst/>
                <a:gdLst/>
                <a:ahLst/>
                <a:cxnLst>
                  <a:cxn ang="0">
                    <a:pos x="30" y="8"/>
                  </a:cxn>
                  <a:cxn ang="0">
                    <a:pos x="0" y="8"/>
                  </a:cxn>
                  <a:cxn ang="0">
                    <a:pos x="0" y="1"/>
                  </a:cxn>
                  <a:cxn ang="0">
                    <a:pos x="30" y="0"/>
                  </a:cxn>
                  <a:cxn ang="0">
                    <a:pos x="31" y="1"/>
                  </a:cxn>
                  <a:cxn ang="0">
                    <a:pos x="30" y="8"/>
                  </a:cxn>
                </a:cxnLst>
                <a:rect l="0" t="0" r="r" b="b"/>
                <a:pathLst>
                  <a:path w="32" h="9">
                    <a:moveTo>
                      <a:pt x="30" y="8"/>
                    </a:moveTo>
                    <a:lnTo>
                      <a:pt x="0" y="8"/>
                    </a:lnTo>
                    <a:lnTo>
                      <a:pt x="0" y="1"/>
                    </a:lnTo>
                    <a:lnTo>
                      <a:pt x="30" y="0"/>
                    </a:lnTo>
                    <a:lnTo>
                      <a:pt x="31" y="1"/>
                    </a:lnTo>
                    <a:lnTo>
                      <a:pt x="30" y="8"/>
                    </a:lnTo>
                  </a:path>
                </a:pathLst>
              </a:custGeom>
              <a:solidFill>
                <a:srgbClr val="FFFFFF"/>
              </a:solidFill>
              <a:ln w="12700" cap="rnd" cmpd="sng">
                <a:solidFill>
                  <a:srgbClr val="000000"/>
                </a:solidFill>
                <a:prstDash val="solid"/>
                <a:round/>
                <a:headEnd type="none" w="med" len="med"/>
                <a:tailEnd type="none" w="med" len="med"/>
              </a:ln>
              <a:effectLst/>
            </p:spPr>
            <p:txBody>
              <a:bodyPr/>
              <a:lstStyle/>
              <a:p>
                <a:endParaRPr lang="fr-FR"/>
              </a:p>
            </p:txBody>
          </p:sp>
        </p:grpSp>
        <p:sp>
          <p:nvSpPr>
            <p:cNvPr id="18" name="Rectangle 87"/>
            <p:cNvSpPr>
              <a:spLocks noChangeArrowheads="1"/>
            </p:cNvSpPr>
            <p:nvPr/>
          </p:nvSpPr>
          <p:spPr bwMode="auto">
            <a:xfrm rot="300000">
              <a:off x="1164" y="757"/>
              <a:ext cx="511" cy="281"/>
            </a:xfrm>
            <a:prstGeom prst="rect">
              <a:avLst/>
            </a:prstGeom>
            <a:solidFill>
              <a:srgbClr val="FFFFFF"/>
            </a:solidFill>
            <a:ln w="12700">
              <a:noFill/>
              <a:miter lim="800000"/>
              <a:headEnd/>
              <a:tailEnd/>
            </a:ln>
            <a:effectLst/>
          </p:spPr>
          <p:txBody>
            <a:bodyPr wrap="square" lIns="90487" tIns="44450" rIns="90487" bIns="44450">
              <a:spAutoFit/>
            </a:bodyPr>
            <a:lstStyle/>
            <a:p>
              <a:pPr eaLnBrk="0" hangingPunct="0"/>
              <a:r>
                <a:rPr lang="fr-FR" b="1" dirty="0" smtClean="0">
                  <a:solidFill>
                    <a:srgbClr val="0000FD"/>
                  </a:solidFill>
                  <a:effectLst>
                    <a:outerShdw blurRad="38100" dist="38100" dir="2700000" algn="tl">
                      <a:srgbClr val="C0C0C0"/>
                    </a:outerShdw>
                  </a:effectLst>
                  <a:latin typeface="Helvetica" charset="0"/>
                </a:rPr>
                <a:t>SAMU</a:t>
              </a:r>
              <a:endParaRPr lang="fr-FR" b="1" dirty="0">
                <a:solidFill>
                  <a:srgbClr val="0000FD"/>
                </a:solidFill>
                <a:effectLst>
                  <a:outerShdw blurRad="38100" dist="38100" dir="2700000" algn="tl">
                    <a:srgbClr val="C0C0C0"/>
                  </a:outerShdw>
                </a:effectLst>
                <a:latin typeface="Helvetica" charset="0"/>
              </a:endParaRPr>
            </a:p>
          </p:txBody>
        </p:sp>
      </p:grpSp>
      <p:graphicFrame>
        <p:nvGraphicFramePr>
          <p:cNvPr id="68610" name="Object 2"/>
          <p:cNvGraphicFramePr>
            <a:graphicFrameLocks noChangeAspect="1"/>
          </p:cNvGraphicFramePr>
          <p:nvPr/>
        </p:nvGraphicFramePr>
        <p:xfrm>
          <a:off x="3714744" y="4214818"/>
          <a:ext cx="2928926" cy="2257714"/>
        </p:xfrm>
        <a:graphic>
          <a:graphicData uri="http://schemas.openxmlformats.org/presentationml/2006/ole">
            <p:oleObj spid="_x0000_s68610" name="Diapositive" r:id="rId3" imgW="5022720" imgH="3348000" progId="PowerPoint.Slide.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68610"/>
                                        </p:tgtEl>
                                        <p:attrNameLst>
                                          <p:attrName>style.visibility</p:attrName>
                                        </p:attrNameLst>
                                      </p:cBhvr>
                                      <p:to>
                                        <p:strVal val="visible"/>
                                      </p:to>
                                    </p:set>
                                    <p:anim calcmode="lin" valueType="num">
                                      <p:cBhvr additive="base">
                                        <p:cTn id="13" dur="500" fill="hold"/>
                                        <p:tgtEl>
                                          <p:spTgt spid="68610"/>
                                        </p:tgtEl>
                                        <p:attrNameLst>
                                          <p:attrName>ppt_x</p:attrName>
                                        </p:attrNameLst>
                                      </p:cBhvr>
                                      <p:tavLst>
                                        <p:tav tm="0">
                                          <p:val>
                                            <p:strVal val="0-#ppt_w/2"/>
                                          </p:val>
                                        </p:tav>
                                        <p:tav tm="100000">
                                          <p:val>
                                            <p:strVal val="#ppt_x"/>
                                          </p:val>
                                        </p:tav>
                                      </p:tavLst>
                                    </p:anim>
                                    <p:anim calcmode="lin" valueType="num">
                                      <p:cBhvr additive="base">
                                        <p:cTn id="14" dur="500" fill="hold"/>
                                        <p:tgtEl>
                                          <p:spTgt spid="686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28596" y="214290"/>
            <a:ext cx="8229600" cy="668338"/>
          </a:xfrm>
        </p:spPr>
        <p:txBody>
          <a:bodyPr>
            <a:noAutofit/>
          </a:bodyPr>
          <a:lstStyle/>
          <a:p>
            <a:pPr eaLnBrk="1" hangingPunct="1"/>
            <a:r>
              <a:rPr lang="fr-FR" sz="2400" dirty="0" smtClean="0">
                <a:solidFill>
                  <a:srgbClr val="FFFF00"/>
                </a:solidFill>
              </a:rPr>
              <a:t>Prélèvements d'organes de patients décédés à cœur arrêté</a:t>
            </a:r>
          </a:p>
        </p:txBody>
      </p:sp>
      <p:sp>
        <p:nvSpPr>
          <p:cNvPr id="19459" name="Rectangle 3"/>
          <p:cNvSpPr>
            <a:spLocks noGrp="1" noChangeArrowheads="1"/>
          </p:cNvSpPr>
          <p:nvPr>
            <p:ph idx="1"/>
          </p:nvPr>
        </p:nvSpPr>
        <p:spPr>
          <a:xfrm>
            <a:off x="500034" y="928670"/>
            <a:ext cx="8229600" cy="1728787"/>
          </a:xfrm>
        </p:spPr>
        <p:txBody>
          <a:bodyPr/>
          <a:lstStyle/>
          <a:p>
            <a:pPr eaLnBrk="1" hangingPunct="1">
              <a:lnSpc>
                <a:spcPct val="90000"/>
              </a:lnSpc>
              <a:spcBef>
                <a:spcPct val="15000"/>
              </a:spcBef>
            </a:pPr>
            <a:r>
              <a:rPr lang="fr-FR" sz="2400" dirty="0" smtClean="0"/>
              <a:t>Décret n° 2005-949 du 2 août 2005 ... Art. 1</a:t>
            </a:r>
          </a:p>
          <a:p>
            <a:pPr eaLnBrk="1" hangingPunct="1">
              <a:lnSpc>
                <a:spcPct val="90000"/>
              </a:lnSpc>
              <a:spcBef>
                <a:spcPct val="15000"/>
              </a:spcBef>
              <a:buFont typeface="Wingdings" pitchFamily="2" charset="2"/>
              <a:buNone/>
            </a:pPr>
            <a:r>
              <a:rPr lang="fr-FR" sz="1800" i="1" dirty="0" smtClean="0"/>
              <a:t>« Les prélèvements des organes [...] peuvent être pratiqués sur une personne décédée présentant un arrêt cardiaque et respiratoire persistant » </a:t>
            </a:r>
            <a:r>
              <a:rPr lang="fr-FR" sz="1800" dirty="0" smtClean="0"/>
              <a:t/>
            </a:r>
            <a:br>
              <a:rPr lang="fr-FR" sz="1800" dirty="0" smtClean="0"/>
            </a:br>
            <a:endParaRPr lang="fr-FR" sz="1800" dirty="0" smtClean="0"/>
          </a:p>
          <a:p>
            <a:pPr eaLnBrk="1" hangingPunct="1">
              <a:lnSpc>
                <a:spcPct val="90000"/>
              </a:lnSpc>
              <a:spcBef>
                <a:spcPct val="15000"/>
              </a:spcBef>
            </a:pPr>
            <a:r>
              <a:rPr lang="fr-FR" sz="2400" dirty="0" smtClean="0"/>
              <a:t>Patients concernés : Classification de Maastricht</a:t>
            </a:r>
          </a:p>
          <a:p>
            <a:pPr lvl="1" eaLnBrk="1" hangingPunct="1">
              <a:lnSpc>
                <a:spcPct val="90000"/>
              </a:lnSpc>
              <a:spcBef>
                <a:spcPct val="15000"/>
              </a:spcBef>
              <a:buFont typeface="Wingdings" pitchFamily="2" charset="2"/>
              <a:buNone/>
            </a:pPr>
            <a:endParaRPr lang="fr-FR" sz="2000" dirty="0" smtClean="0"/>
          </a:p>
        </p:txBody>
      </p:sp>
      <p:sp>
        <p:nvSpPr>
          <p:cNvPr id="19460" name="Text Box 4"/>
          <p:cNvSpPr txBox="1">
            <a:spLocks noChangeArrowheads="1"/>
          </p:cNvSpPr>
          <p:nvPr/>
        </p:nvSpPr>
        <p:spPr bwMode="auto">
          <a:xfrm>
            <a:off x="500034" y="2714620"/>
            <a:ext cx="8281987" cy="3416320"/>
          </a:xfrm>
          <a:prstGeom prst="rect">
            <a:avLst/>
          </a:prstGeom>
          <a:noFill/>
          <a:ln w="9525">
            <a:solidFill>
              <a:schemeClr val="tx1"/>
            </a:solidFill>
            <a:miter lim="800000"/>
            <a:headEnd/>
            <a:tailEnd/>
          </a:ln>
        </p:spPr>
        <p:txBody>
          <a:bodyPr>
            <a:spAutoFit/>
          </a:bodyPr>
          <a:lstStyle/>
          <a:p>
            <a:pPr algn="just">
              <a:buFontTx/>
              <a:buChar char="•"/>
            </a:pPr>
            <a:r>
              <a:rPr lang="fr-FR" dirty="0"/>
              <a:t> </a:t>
            </a:r>
            <a:r>
              <a:rPr lang="fr-FR" dirty="0" smtClean="0"/>
              <a:t>... </a:t>
            </a:r>
            <a:r>
              <a:rPr lang="fr-FR" dirty="0"/>
              <a:t>arrêt cardiaque en dehors de tout contexte de prise en charge médicalisée mais dont </a:t>
            </a:r>
            <a:r>
              <a:rPr lang="fr-FR" dirty="0">
                <a:solidFill>
                  <a:srgbClr val="FF0000"/>
                </a:solidFill>
              </a:rPr>
              <a:t>l’</a:t>
            </a:r>
            <a:r>
              <a:rPr lang="fr-FR" b="1" dirty="0">
                <a:solidFill>
                  <a:srgbClr val="FF0000"/>
                </a:solidFill>
              </a:rPr>
              <a:t>horaire de survenue et la durée</a:t>
            </a:r>
            <a:r>
              <a:rPr lang="fr-FR" dirty="0">
                <a:solidFill>
                  <a:srgbClr val="FF0000"/>
                </a:solidFill>
              </a:rPr>
              <a:t> </a:t>
            </a:r>
            <a:r>
              <a:rPr lang="fr-FR" dirty="0"/>
              <a:t>(inférieure à 30 minutes) sont connus.</a:t>
            </a:r>
          </a:p>
          <a:p>
            <a:pPr algn="just">
              <a:buFontTx/>
              <a:buChar char="•"/>
            </a:pPr>
            <a:endParaRPr lang="fr-FR" dirty="0"/>
          </a:p>
          <a:p>
            <a:pPr algn="just">
              <a:buFontTx/>
              <a:buChar char="•"/>
            </a:pPr>
            <a:r>
              <a:rPr lang="fr-FR" dirty="0" smtClean="0"/>
              <a:t> </a:t>
            </a:r>
            <a:r>
              <a:rPr lang="fr-FR" dirty="0"/>
              <a:t>... arrêt cardiaque </a:t>
            </a:r>
            <a:r>
              <a:rPr lang="fr-FR" b="1" dirty="0">
                <a:solidFill>
                  <a:srgbClr val="FF0000"/>
                </a:solidFill>
              </a:rPr>
              <a:t>en présence de secours qualifiés</a:t>
            </a:r>
            <a:r>
              <a:rPr lang="fr-FR" dirty="0"/>
              <a:t>, aptes à réaliser un massage cardiaque et une ventilation mécanique efficaces, mais dont la réanimation ne permettra pas une récupération hémodynamique</a:t>
            </a:r>
            <a:r>
              <a:rPr lang="fr-FR" dirty="0" smtClean="0"/>
              <a:t>.</a:t>
            </a:r>
          </a:p>
          <a:p>
            <a:pPr algn="just">
              <a:buFontTx/>
              <a:buChar char="•"/>
            </a:pPr>
            <a:endParaRPr lang="fr-FR" dirty="0" smtClean="0"/>
          </a:p>
          <a:p>
            <a:pPr algn="just">
              <a:buFont typeface="Arial" pitchFamily="34" charset="0"/>
              <a:buChar char="•"/>
            </a:pPr>
            <a:r>
              <a:rPr lang="fr-FR" dirty="0" smtClean="0"/>
              <a:t> ... </a:t>
            </a:r>
            <a:r>
              <a:rPr lang="fr-FR" dirty="0"/>
              <a:t>Les personnes hospitalisées en réanimation pour lesquelles </a:t>
            </a:r>
            <a:r>
              <a:rPr lang="fr-FR" b="1" dirty="0">
                <a:solidFill>
                  <a:srgbClr val="FF0000"/>
                </a:solidFill>
              </a:rPr>
              <a:t>une décision d’arrêt des traitements </a:t>
            </a:r>
            <a:r>
              <a:rPr lang="fr-FR" dirty="0"/>
              <a:t>est prise en raison de leur pronostic</a:t>
            </a:r>
          </a:p>
          <a:p>
            <a:pPr algn="just"/>
            <a:endParaRPr lang="fr-FR" dirty="0"/>
          </a:p>
          <a:p>
            <a:pPr algn="just">
              <a:buFontTx/>
              <a:buChar char="•"/>
            </a:pPr>
            <a:r>
              <a:rPr lang="fr-FR" dirty="0" smtClean="0"/>
              <a:t>  ... </a:t>
            </a:r>
            <a:r>
              <a:rPr lang="fr-FR" dirty="0"/>
              <a:t>arrêt cardiaque lors de la prise en charge d'un sujet en </a:t>
            </a:r>
            <a:r>
              <a:rPr lang="fr-FR" b="1" dirty="0">
                <a:solidFill>
                  <a:srgbClr val="FF0000"/>
                </a:solidFill>
              </a:rPr>
              <a:t>état de mort encéphalique</a:t>
            </a:r>
            <a:r>
              <a:rPr lang="fr-FR" dirty="0"/>
              <a:t>.</a:t>
            </a:r>
          </a:p>
        </p:txBody>
      </p:sp>
      <p:grpSp>
        <p:nvGrpSpPr>
          <p:cNvPr id="2" name="Grouper 16"/>
          <p:cNvGrpSpPr>
            <a:grpSpLocks/>
          </p:cNvGrpSpPr>
          <p:nvPr/>
        </p:nvGrpSpPr>
        <p:grpSpPr bwMode="auto">
          <a:xfrm>
            <a:off x="1071538" y="4572008"/>
            <a:ext cx="7239000" cy="838200"/>
            <a:chOff x="990600" y="5257800"/>
            <a:chExt cx="7239000" cy="838200"/>
          </a:xfrm>
        </p:grpSpPr>
        <p:cxnSp>
          <p:nvCxnSpPr>
            <p:cNvPr id="8" name="Connecteur droit 7"/>
            <p:cNvCxnSpPr>
              <a:cxnSpLocks noChangeShapeType="1"/>
            </p:cNvCxnSpPr>
            <p:nvPr/>
          </p:nvCxnSpPr>
          <p:spPr bwMode="auto">
            <a:xfrm>
              <a:off x="990600" y="5257800"/>
              <a:ext cx="7239000" cy="838200"/>
            </a:xfrm>
            <a:prstGeom prst="line">
              <a:avLst/>
            </a:prstGeom>
            <a:noFill/>
            <a:ln w="38100">
              <a:solidFill>
                <a:srgbClr val="FF0000"/>
              </a:solidFill>
              <a:round/>
              <a:headEnd/>
              <a:tailEnd/>
            </a:ln>
            <a:effectLst>
              <a:outerShdw dist="20000" dir="5400000" rotWithShape="0">
                <a:srgbClr val="808080">
                  <a:alpha val="37999"/>
                </a:srgbClr>
              </a:outerShdw>
            </a:effectLst>
          </p:spPr>
        </p:cxnSp>
        <p:cxnSp>
          <p:nvCxnSpPr>
            <p:cNvPr id="11" name="Connecteur droit 10"/>
            <p:cNvCxnSpPr>
              <a:cxnSpLocks noChangeShapeType="1"/>
            </p:cNvCxnSpPr>
            <p:nvPr/>
          </p:nvCxnSpPr>
          <p:spPr bwMode="auto">
            <a:xfrm flipV="1">
              <a:off x="990600" y="5257800"/>
              <a:ext cx="7239000" cy="838200"/>
            </a:xfrm>
            <a:prstGeom prst="line">
              <a:avLst/>
            </a:prstGeom>
            <a:noFill/>
            <a:ln w="38100">
              <a:solidFill>
                <a:srgbClr val="FF0000"/>
              </a:solidFill>
              <a:round/>
              <a:headEnd/>
              <a:tailEnd/>
            </a:ln>
            <a:effectLst>
              <a:outerShdw dist="20000" dir="5400000" rotWithShape="0">
                <a:srgbClr val="808080">
                  <a:alpha val="37999"/>
                </a:srgbClr>
              </a:outerShdw>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p:cNvSpPr>
            <a:spLocks noGrp="1"/>
          </p:cNvSpPr>
          <p:nvPr>
            <p:ph type="title"/>
          </p:nvPr>
        </p:nvSpPr>
        <p:spPr>
          <a:xfrm>
            <a:off x="500034" y="357166"/>
            <a:ext cx="8153400" cy="1371600"/>
          </a:xfrm>
        </p:spPr>
        <p:txBody>
          <a:bodyPr>
            <a:normAutofit fontScale="90000"/>
          </a:bodyPr>
          <a:lstStyle/>
          <a:p>
            <a:pPr algn="ctr" eaLnBrk="1" hangingPunct="1"/>
            <a:r>
              <a:rPr lang="fr-FR" dirty="0" smtClean="0">
                <a:solidFill>
                  <a:srgbClr val="FFFF00"/>
                </a:solidFill>
              </a:rPr>
              <a:t/>
            </a:r>
            <a:br>
              <a:rPr lang="fr-FR" dirty="0" smtClean="0">
                <a:solidFill>
                  <a:srgbClr val="FFFF00"/>
                </a:solidFill>
              </a:rPr>
            </a:br>
            <a:r>
              <a:rPr lang="fr-FR" dirty="0" smtClean="0">
                <a:solidFill>
                  <a:srgbClr val="FFFF00"/>
                </a:solidFill>
              </a:rPr>
              <a:t/>
            </a:r>
            <a:br>
              <a:rPr lang="fr-FR" dirty="0" smtClean="0">
                <a:solidFill>
                  <a:srgbClr val="FFFF00"/>
                </a:solidFill>
              </a:rPr>
            </a:br>
            <a:r>
              <a:rPr lang="fr-FR" dirty="0" smtClean="0">
                <a:solidFill>
                  <a:srgbClr val="FFFF00"/>
                </a:solidFill>
              </a:rPr>
              <a:t>Prélèvements d’organes sur patients décédés à cœur arrêté:</a:t>
            </a:r>
            <a:r>
              <a:rPr lang="fr-FR" dirty="0" smtClean="0">
                <a:solidFill>
                  <a:srgbClr val="000000"/>
                </a:solidFill>
              </a:rPr>
              <a:t/>
            </a:r>
            <a:br>
              <a:rPr lang="fr-FR" dirty="0" smtClean="0">
                <a:solidFill>
                  <a:srgbClr val="000000"/>
                </a:solidFill>
              </a:rPr>
            </a:br>
            <a:r>
              <a:rPr lang="fr-FR" dirty="0" smtClean="0">
                <a:solidFill>
                  <a:schemeClr val="tx2"/>
                </a:solidFill>
              </a:rPr>
              <a:t>en pratique</a:t>
            </a:r>
          </a:p>
        </p:txBody>
      </p:sp>
      <p:sp>
        <p:nvSpPr>
          <p:cNvPr id="3" name="Rectangle 2"/>
          <p:cNvSpPr/>
          <p:nvPr/>
        </p:nvSpPr>
        <p:spPr>
          <a:xfrm>
            <a:off x="785786" y="4143380"/>
            <a:ext cx="7786742" cy="2246769"/>
          </a:xfrm>
          <a:prstGeom prst="rect">
            <a:avLst/>
          </a:prstGeom>
        </p:spPr>
        <p:txBody>
          <a:bodyPr wrap="square">
            <a:spAutoFit/>
          </a:bodyPr>
          <a:lstStyle/>
          <a:p>
            <a:pPr>
              <a:spcBef>
                <a:spcPts val="1200"/>
              </a:spcBef>
            </a:pPr>
            <a:r>
              <a:rPr lang="fr-FR" sz="2000" dirty="0" smtClean="0"/>
              <a:t>Le transfert du patient sera envisagé, vers un des services habilités à recevoir des patients pour prélèvements d’organes « à cœur arrêté »</a:t>
            </a:r>
          </a:p>
          <a:p>
            <a:pPr>
              <a:spcBef>
                <a:spcPts val="1200"/>
              </a:spcBef>
            </a:pPr>
            <a:endParaRPr lang="fr-FR" sz="2000" dirty="0" smtClean="0"/>
          </a:p>
          <a:p>
            <a:pPr>
              <a:spcBef>
                <a:spcPts val="1200"/>
              </a:spcBef>
            </a:pPr>
            <a:r>
              <a:rPr lang="fr-FR" sz="2000" dirty="0" smtClean="0"/>
              <a:t>Le patient est transféré </a:t>
            </a:r>
            <a:r>
              <a:rPr lang="fr-FR" sz="2000" b="1" dirty="0" smtClean="0">
                <a:solidFill>
                  <a:srgbClr val="FF0000"/>
                </a:solidFill>
              </a:rPr>
              <a:t>avec une poursuite des manœuvres thérapeutiques</a:t>
            </a:r>
            <a:r>
              <a:rPr lang="fr-FR" sz="2000" dirty="0" smtClean="0">
                <a:solidFill>
                  <a:srgbClr val="FF0000"/>
                </a:solidFill>
              </a:rPr>
              <a:t> </a:t>
            </a:r>
            <a:r>
              <a:rPr lang="fr-FR" sz="2000" dirty="0" smtClean="0"/>
              <a:t>pendant le transport (massage cardiaque externe continu avec planche à masser et ventilation assistée) </a:t>
            </a:r>
          </a:p>
        </p:txBody>
      </p:sp>
      <p:pic>
        <p:nvPicPr>
          <p:cNvPr id="4" name="Picture 4" descr="P1010025"/>
          <p:cNvPicPr>
            <a:picLocks noGrp="1" noChangeAspect="1" noChangeArrowheads="1"/>
          </p:cNvPicPr>
          <p:nvPr>
            <p:ph sz="quarter" idx="4294967295"/>
          </p:nvPr>
        </p:nvPicPr>
        <p:blipFill>
          <a:blip r:embed="rId2"/>
          <a:srcRect/>
          <a:stretch>
            <a:fillRect/>
          </a:stretch>
        </p:blipFill>
        <p:spPr>
          <a:xfrm>
            <a:off x="3286116" y="2643182"/>
            <a:ext cx="2449511" cy="1366838"/>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8836" name="Object 4"/>
          <p:cNvGraphicFramePr>
            <a:graphicFrameLocks noGrp="1" noChangeAspect="1"/>
          </p:cNvGraphicFramePr>
          <p:nvPr/>
        </p:nvGraphicFramePr>
        <p:xfrm>
          <a:off x="1071538" y="835254"/>
          <a:ext cx="6500858" cy="5417909"/>
        </p:xfrm>
        <a:graphic>
          <a:graphicData uri="http://schemas.openxmlformats.org/presentationml/2006/ole">
            <p:oleObj spid="_x0000_s45058" name="Photo Editor Photo" r:id="rId3" imgW="13419048" imgH="14333333"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48836"/>
                                        </p:tgtEl>
                                        <p:attrNameLst>
                                          <p:attrName>style.visibility</p:attrName>
                                        </p:attrNameLst>
                                      </p:cBhvr>
                                      <p:to>
                                        <p:strVal val="visible"/>
                                      </p:to>
                                    </p:set>
                                    <p:animEffect transition="in" filter="checkerboard(across)">
                                      <p:cBhvr>
                                        <p:cTn id="7" dur="500"/>
                                        <p:tgtEl>
                                          <p:spTgt spid="2488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28" name="MOV02457.MPG">
            <a:hlinkClick r:id="" action="ppaction://media"/>
          </p:cNvPr>
          <p:cNvPicPr>
            <a:picLocks noGrp="1" noRot="1" noChangeAspect="1" noChangeArrowheads="1"/>
          </p:cNvPicPr>
          <p:nvPr>
            <p:ph/>
            <a:videoFile r:link="rId1"/>
          </p:nvPr>
        </p:nvPicPr>
        <p:blipFill>
          <a:blip r:embed="rId3"/>
          <a:stretch>
            <a:fillRect/>
          </a:stretch>
        </p:blipFill>
        <p:spPr>
          <a:xfrm>
            <a:off x="0" y="-76200"/>
            <a:ext cx="9144000" cy="693420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262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82628"/>
                                        </p:tgtEl>
                                      </p:cBhvr>
                                    </p:cmd>
                                  </p:childTnLst>
                                </p:cTn>
                              </p:par>
                            </p:childTnLst>
                          </p:cTn>
                        </p:par>
                      </p:childTnLst>
                    </p:cTn>
                  </p:par>
                </p:childTnLst>
              </p:cTn>
              <p:nextCondLst>
                <p:cond evt="onClick" delay="0">
                  <p:tgtEl>
                    <p:spTgt spid="282628"/>
                  </p:tgtEl>
                </p:cond>
              </p:nextCondLst>
            </p:seq>
            <p:video>
              <p:cMediaNode>
                <p:cTn id="7" fill="hold" display="0">
                  <p:stCondLst>
                    <p:cond delay="indefinite"/>
                  </p:stCondLst>
                  <p:endCondLst>
                    <p:cond evt="onNext" delay="0">
                      <p:tgtEl>
                        <p:sldTgt/>
                      </p:tgtEl>
                    </p:cond>
                    <p:cond evt="onPrev" delay="0">
                      <p:tgtEl>
                        <p:sldTgt/>
                      </p:tgtEl>
                    </p:cond>
                  </p:endCondLst>
                </p:cTn>
                <p:tgtEl>
                  <p:spTgt spid="282628"/>
                </p:tgtEl>
              </p:cMediaNode>
            </p:video>
          </p:childTnLst>
        </p:cTn>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498</TotalTime>
  <Words>1152</Words>
  <PresentationFormat>Affichage à l'écran (4:3)</PresentationFormat>
  <Paragraphs>222</Paragraphs>
  <Slides>33</Slides>
  <Notes>7</Notes>
  <HiddenSlides>0</HiddenSlides>
  <MMClips>3</MMClips>
  <ScaleCrop>false</ScaleCrop>
  <HeadingPairs>
    <vt:vector size="6" baseType="variant">
      <vt:variant>
        <vt:lpstr>Thème</vt:lpstr>
      </vt:variant>
      <vt:variant>
        <vt:i4>1</vt:i4>
      </vt:variant>
      <vt:variant>
        <vt:lpstr>Serveurs OLE incorporés</vt:lpstr>
      </vt:variant>
      <vt:variant>
        <vt:i4>3</vt:i4>
      </vt:variant>
      <vt:variant>
        <vt:lpstr>Titres des diapositives</vt:lpstr>
      </vt:variant>
      <vt:variant>
        <vt:i4>33</vt:i4>
      </vt:variant>
    </vt:vector>
  </HeadingPairs>
  <TitlesOfParts>
    <vt:vector size="37" baseType="lpstr">
      <vt:lpstr>Thème Office</vt:lpstr>
      <vt:lpstr>Diapositive</vt:lpstr>
      <vt:lpstr>Photo Editor Photo</vt:lpstr>
      <vt:lpstr>Clip</vt:lpstr>
      <vt:lpstr>« Angioplastie sur cœur arrêté » est-ce possible et souhaitable ?</vt:lpstr>
      <vt:lpstr>Diapositive 2</vt:lpstr>
      <vt:lpstr>Diapositive 3</vt:lpstr>
      <vt:lpstr>Diapositive 4</vt:lpstr>
      <vt:lpstr>Arrêt Cardiaque (AC) pré hospitalier</vt:lpstr>
      <vt:lpstr>Prélèvements d'organes de patients décédés à cœur arrêté</vt:lpstr>
      <vt:lpstr>  Prélèvements d’organes sur patients décédés à cœur arrêté: en pratique</vt:lpstr>
      <vt:lpstr>Diapositive 8</vt:lpstr>
      <vt:lpstr>Diapositive 9</vt:lpstr>
      <vt:lpstr>Arrêt Cardiaque (AC) pré hospitalier</vt:lpstr>
      <vt:lpstr>Diapositive 11</vt:lpstr>
      <vt:lpstr>L’ assistance circulatoire…</vt:lpstr>
      <vt:lpstr>Diapositive 13</vt:lpstr>
      <vt:lpstr>Diapositive 14</vt:lpstr>
      <vt:lpstr>Diapositive 15</vt:lpstr>
      <vt:lpstr>Assistance circulatoire thérapeutique</vt:lpstr>
      <vt:lpstr>Diapositive 17</vt:lpstr>
      <vt:lpstr>Diapositive 18</vt:lpstr>
      <vt:lpstr>Résultats ECMO ACR réfractaires </vt:lpstr>
      <vt:lpstr>« Coronarographie en urgence chez les survivants d’un arrêt cardiaque à l’extérieur de l‘hôpital »</vt:lpstr>
      <vt:lpstr>Résultats (n= 84)</vt:lpstr>
      <vt:lpstr>Résultats Angio</vt:lpstr>
      <vt:lpstr> Deux temps, quatre groupes</vt:lpstr>
      <vt:lpstr>Débit sanguin sous MCE  (Sur modèles animaux)</vt:lpstr>
      <vt:lpstr>Diapositive 25</vt:lpstr>
      <vt:lpstr>Déterminants du pronostic neurologique</vt:lpstr>
      <vt:lpstr>Diapositive 27</vt:lpstr>
      <vt:lpstr>Perspectives: quels critères  pour les AC réfractaires? </vt:lpstr>
      <vt:lpstr>Diapositive 29</vt:lpstr>
      <vt:lpstr>Organisation ... la montre !</vt:lpstr>
      <vt:lpstr>RéOrganisation: intégration de la CEC dans la prise en charge?</vt:lpstr>
      <vt:lpstr>Dérives potentielles du développement de l’assistance circulatoire et de l’angioplastie</vt:lpstr>
      <vt:lpstr>Conclusion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cp:lastModifiedBy> </cp:lastModifiedBy>
  <cp:revision>75</cp:revision>
  <dcterms:modified xsi:type="dcterms:W3CDTF">2010-06-09T13:36:30Z</dcterms:modified>
</cp:coreProperties>
</file>